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13"/>
  </p:notesMasterIdLst>
  <p:handoutMasterIdLst>
    <p:handoutMasterId r:id="rId14"/>
  </p:handoutMasterIdLst>
  <p:sldIdLst>
    <p:sldId id="256" r:id="rId3"/>
    <p:sldId id="257" r:id="rId4"/>
    <p:sldId id="267" r:id="rId5"/>
    <p:sldId id="268" r:id="rId6"/>
    <p:sldId id="269" r:id="rId7"/>
    <p:sldId id="260" r:id="rId8"/>
    <p:sldId id="258" r:id="rId9"/>
    <p:sldId id="261" r:id="rId10"/>
    <p:sldId id="270" r:id="rId11"/>
    <p:sldId id="271" r:id="rId12"/>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294" autoAdjust="0"/>
    <p:restoredTop sz="95274" autoAdjust="0"/>
  </p:normalViewPr>
  <p:slideViewPr>
    <p:cSldViewPr>
      <p:cViewPr varScale="1">
        <p:scale>
          <a:sx n="43" d="100"/>
          <a:sy n="43" d="100"/>
        </p:scale>
        <p:origin x="60" y="558"/>
      </p:cViewPr>
      <p:guideLst>
        <p:guide pos="3839"/>
        <p:guide orient="horz" pos="2160"/>
      </p:guideLst>
    </p:cSldViewPr>
  </p:slideViewPr>
  <p:notesTextViewPr>
    <p:cViewPr>
      <p:scale>
        <a:sx n="1" d="1"/>
        <a:sy n="1" d="1"/>
      </p:scale>
      <p:origin x="0" y="0"/>
    </p:cViewPr>
  </p:notesTextViewPr>
  <p:notesViewPr>
    <p:cSldViewPr showGuides="1">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4AA43A-3F76-4A13-9CD6-36134EB429E3}" type="datetimeFigureOut">
              <a:rPr lang="en-US"/>
              <a:t>7/30/2014</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50423A-8BCE-448E-A97B-03A88B2B12C1}" type="slidenum">
              <a:rPr/>
              <a:t>‹#›</a:t>
            </a:fld>
            <a:endParaRPr/>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74A4F-2B7A-4ECB-A400-260B2FFC03C1}" type="datetimeFigureOut">
              <a:rPr lang="en-US"/>
              <a:t>7/30/2014</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2A70B-78F2-4DCF-B53B-C990D2FAFB8A}" type="slidenum">
              <a:rPr/>
              <a:t>‹#›</a:t>
            </a:fld>
            <a:endParaRPr/>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students looking at</a:t>
            </a:r>
            <a:r>
              <a:rPr lang="en-US" baseline="0" dirty="0" smtClean="0"/>
              <a:t> their Fabulous Four Chart with the specified questions. In the beginning, you will have to box the phrases and clauses but as they continue they will find them.</a:t>
            </a:r>
          </a:p>
          <a:p>
            <a:r>
              <a:rPr lang="en-US" baseline="0" dirty="0" smtClean="0"/>
              <a:t>Answers: 1. Answers-&gt; What happened? -&gt; Prepositional Phrase 2. Answers-&gt; What Kind? -&gt; Adjective Clause</a:t>
            </a:r>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8</a:t>
            </a:fld>
            <a:endParaRPr lang="en-US"/>
          </a:p>
        </p:txBody>
      </p:sp>
    </p:spTree>
    <p:extLst>
      <p:ext uri="{BB962C8B-B14F-4D97-AF65-F5344CB8AC3E}">
        <p14:creationId xmlns:p14="http://schemas.microsoft.com/office/powerpoint/2010/main" val="2397823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baseline="0" dirty="0" smtClean="0"/>
              <a:t>Prepositional Phrase, Verb Phrase, Noun Phrase</a:t>
            </a:r>
          </a:p>
          <a:p>
            <a:pPr marL="228600" indent="-228600">
              <a:buAutoNum type="arabicPeriod"/>
            </a:pPr>
            <a:r>
              <a:rPr lang="en-US" baseline="0" dirty="0" smtClean="0"/>
              <a:t>Prepositional Phrase, Prepositional Phrase</a:t>
            </a:r>
          </a:p>
          <a:p>
            <a:pPr marL="228600" indent="-228600">
              <a:buAutoNum type="arabicPeriod"/>
            </a:pPr>
            <a:r>
              <a:rPr lang="en-US" baseline="0" dirty="0" smtClean="0"/>
              <a:t>Prepositional Phrase, Preposition Phrase, Prepositional Phrase, Prepositional Phrase</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9</a:t>
            </a:fld>
            <a:endParaRPr lang="en-US"/>
          </a:p>
        </p:txBody>
      </p:sp>
    </p:spTree>
    <p:extLst>
      <p:ext uri="{BB962C8B-B14F-4D97-AF65-F5344CB8AC3E}">
        <p14:creationId xmlns:p14="http://schemas.microsoft.com/office/powerpoint/2010/main" val="31509656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2413" y="1905000"/>
            <a:ext cx="9144000" cy="2667000"/>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1522413" y="5105400"/>
            <a:ext cx="9143999"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grpSp>
        <p:nvGrpSpPr>
          <p:cNvPr id="256" name="line"/>
          <p:cNvGrpSpPr/>
          <p:nvPr/>
        </p:nvGrpSpPr>
        <p:grpSpPr bwMode="invGray">
          <a:xfrm>
            <a:off x="1584896" y="4724400"/>
            <a:ext cx="8631936" cy="64008"/>
            <a:chOff x="-4110038" y="2703513"/>
            <a:chExt cx="17394239" cy="160336"/>
          </a:xfrm>
          <a:solidFill>
            <a:schemeClr val="accent1"/>
          </a:solidFill>
        </p:grpSpPr>
        <p:sp>
          <p:nvSpPr>
            <p:cNvPr id="257"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9"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line"/>
          <p:cNvGrpSpPr/>
          <p:nvPr/>
        </p:nvGrpSpPr>
        <p:grpSpPr bwMode="invGray">
          <a:xfrm>
            <a:off x="1522413" y="1514475"/>
            <a:ext cx="10569575" cy="64008"/>
            <a:chOff x="1522413" y="1514475"/>
            <a:chExt cx="10569575" cy="64008"/>
          </a:xfrm>
        </p:grpSpPr>
        <p:sp>
          <p:nvSpPr>
            <p:cNvPr id="8" name="Freef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FE8FB1-0A7A-443E-AAF7-31D4FA1AA312}" type="datetimeFigureOut">
              <a:rPr lang="en-US"/>
              <a:t>7/30/2014</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line"/>
          <p:cNvGrpSpPr/>
          <p:nvPr/>
        </p:nvGrpSpPr>
        <p:grpSpPr bwMode="invGray">
          <a:xfrm rot="5400000">
            <a:off x="6864412" y="3472598"/>
            <a:ext cx="6492240" cy="64008"/>
            <a:chOff x="1522413" y="1514475"/>
            <a:chExt cx="10569575" cy="64008"/>
          </a:xfrm>
        </p:grpSpPr>
        <p:sp>
          <p:nvSpPr>
            <p:cNvPr id="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Vertical Title 1"/>
          <p:cNvSpPr>
            <a:spLocks noGrp="1"/>
          </p:cNvSpPr>
          <p:nvPr>
            <p:ph type="title" orient="vert"/>
          </p:nvPr>
        </p:nvSpPr>
        <p:spPr>
          <a:xfrm>
            <a:off x="10361612" y="274639"/>
            <a:ext cx="1371600"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012" y="277813"/>
            <a:ext cx="9144001" cy="5898573"/>
          </a:xfrm>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FE8FB1-0A7A-443E-AAF7-31D4FA1AA312}" type="datetimeFigureOut">
              <a:rPr lang="en-US"/>
              <a:t>7/30/2014</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167" name="line"/>
          <p:cNvGrpSpPr/>
          <p:nvPr/>
        </p:nvGrpSpPr>
        <p:grpSpPr bwMode="invGray">
          <a:xfrm>
            <a:off x="1522413" y="1514475"/>
            <a:ext cx="10569575" cy="64008"/>
            <a:chOff x="1522413" y="1514475"/>
            <a:chExt cx="10569575" cy="64008"/>
          </a:xfrm>
        </p:grpSpPr>
        <p:sp>
          <p:nvSpPr>
            <p:cNvPr id="16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a:xfrm>
            <a:off x="1522414" y="274638"/>
            <a:ext cx="9143998" cy="1020762"/>
          </a:xfrm>
        </p:spPr>
        <p:txBody>
          <a:bodyPr/>
          <a:lstStyle/>
          <a:p>
            <a:r>
              <a:rPr lang="en-US" smtClean="0"/>
              <a:t>Click to edit Master title style</a:t>
            </a:r>
            <a:endParaRPr/>
          </a:p>
        </p:txBody>
      </p:sp>
      <p:sp>
        <p:nvSpPr>
          <p:cNvPr id="3" name="Content Placeholder 2"/>
          <p:cNvSpPr>
            <a:spLocks noGrp="1"/>
          </p:cNvSpPr>
          <p:nvPr>
            <p:ph idx="1"/>
          </p:nvPr>
        </p:nvSpPr>
        <p:spPr/>
        <p:txBody>
          <a:bodyPr/>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FE8FB1-0A7A-443E-AAF7-31D4FA1AA312}" type="datetimeFigureOut">
              <a:rPr lang="en-US"/>
              <a:t>7/30/2014</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255" name="line"/>
          <p:cNvGrpSpPr/>
          <p:nvPr/>
        </p:nvGrpSpPr>
        <p:grpSpPr bwMode="invGray">
          <a:xfrm>
            <a:off x="1584896" y="4724400"/>
            <a:ext cx="8631936" cy="64008"/>
            <a:chOff x="-4110038" y="2703513"/>
            <a:chExt cx="17394239" cy="160336"/>
          </a:xfrm>
          <a:solidFill>
            <a:schemeClr val="accent1"/>
          </a:solidFill>
        </p:grpSpPr>
        <p:sp>
          <p:nvSpPr>
            <p:cNvPr id="256"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7"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1522413" y="1905000"/>
            <a:ext cx="9144000" cy="2667000"/>
          </a:xfrm>
        </p:spPr>
        <p:txBody>
          <a:bodyPr anchor="b">
            <a:noAutofit/>
          </a:bodyPr>
          <a:lstStyle>
            <a:lvl1pPr algn="l">
              <a:defRPr sz="44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413" y="5102525"/>
            <a:ext cx="9143999" cy="1069675"/>
          </a:xfrm>
        </p:spPr>
        <p:txBody>
          <a:bodyPr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FE8FB1-0A7A-443E-AAF7-31D4FA1AA312}" type="datetimeFigureOut">
              <a:rPr lang="en-US"/>
              <a:t>7/30/2014</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158" name="line"/>
          <p:cNvGrpSpPr/>
          <p:nvPr/>
        </p:nvGrpSpPr>
        <p:grpSpPr bwMode="invGray">
          <a:xfrm>
            <a:off x="1522413" y="1514475"/>
            <a:ext cx="10569575" cy="64008"/>
            <a:chOff x="1522413" y="1514475"/>
            <a:chExt cx="10569575" cy="64008"/>
          </a:xfrm>
        </p:grpSpPr>
        <p:sp>
          <p:nvSpPr>
            <p:cNvPr id="159"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a:xfrm>
            <a:off x="1522414" y="274638"/>
            <a:ext cx="9143998"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413" y="1905000"/>
            <a:ext cx="4419599"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6815" y="1905000"/>
            <a:ext cx="4419598"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AFE8FB1-0A7A-443E-AAF7-31D4FA1AA312}" type="datetimeFigureOut">
              <a:rPr lang="en-US"/>
              <a:t>7/30/2014</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60" name="line"/>
          <p:cNvGrpSpPr/>
          <p:nvPr/>
        </p:nvGrpSpPr>
        <p:grpSpPr bwMode="invGray">
          <a:xfrm>
            <a:off x="1522413" y="1514475"/>
            <a:ext cx="10569575" cy="64008"/>
            <a:chOff x="1522413" y="1514475"/>
            <a:chExt cx="10569575" cy="64008"/>
          </a:xfrm>
        </p:grpSpPr>
        <p:sp>
          <p:nvSpPr>
            <p:cNvPr id="161" name="Freef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a:xfrm>
            <a:off x="1522414" y="274638"/>
            <a:ext cx="9143998"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413"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22413" y="2819399"/>
            <a:ext cx="4416552"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49860"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9860" y="2819399"/>
            <a:ext cx="4416552"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AFE8FB1-0A7A-443E-AAF7-31D4FA1AA312}" type="datetimeFigureOut">
              <a:rPr lang="en-US"/>
              <a:t>7/30/2014</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56" name="line"/>
          <p:cNvGrpSpPr/>
          <p:nvPr/>
        </p:nvGrpSpPr>
        <p:grpSpPr bwMode="invGray">
          <a:xfrm>
            <a:off x="1522413" y="1514475"/>
            <a:ext cx="10569575" cy="64008"/>
            <a:chOff x="1522413" y="1514475"/>
            <a:chExt cx="10569575" cy="64008"/>
          </a:xfrm>
        </p:grpSpPr>
        <p:sp>
          <p:nvSpPr>
            <p:cNvPr id="157"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8"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9"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AFE8FB1-0A7A-443E-AAF7-31D4FA1AA312}" type="datetimeFigureOut">
              <a:rPr lang="en-US"/>
              <a:t>7/30/2014</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FE8FB1-0A7A-443E-AAF7-31D4FA1AA312}" type="datetimeFigureOut">
              <a:rPr lang="en-US"/>
              <a:t>7/30/2014</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615" name="frame"/>
          <p:cNvGrpSpPr/>
          <p:nvPr/>
        </p:nvGrpSpPr>
        <p:grpSpPr bwMode="invGray">
          <a:xfrm>
            <a:off x="4417839" y="1630821"/>
            <a:ext cx="6291028" cy="4575885"/>
            <a:chOff x="4417839" y="1630821"/>
            <a:chExt cx="6291028" cy="4575885"/>
          </a:xfrm>
        </p:grpSpPr>
        <p:grpSp>
          <p:nvGrpSpPr>
            <p:cNvPr id="616" name="Group 615"/>
            <p:cNvGrpSpPr/>
            <p:nvPr/>
          </p:nvGrpSpPr>
          <p:grpSpPr bwMode="invGray">
            <a:xfrm>
              <a:off x="5414491" y="1630821"/>
              <a:ext cx="5294376" cy="4114800"/>
              <a:chOff x="3310555" y="716546"/>
              <a:chExt cx="5294376" cy="4114800"/>
            </a:xfrm>
          </p:grpSpPr>
          <p:grpSp>
            <p:nvGrpSpPr>
              <p:cNvPr id="768" name="Group 767"/>
              <p:cNvGrpSpPr/>
              <p:nvPr/>
            </p:nvGrpSpPr>
            <p:grpSpPr bwMode="invGray">
              <a:xfrm flipH="1">
                <a:off x="3310555" y="737968"/>
                <a:ext cx="5294376" cy="54864"/>
                <a:chOff x="1522413" y="1514475"/>
                <a:chExt cx="10569575" cy="64008"/>
              </a:xfrm>
              <a:solidFill>
                <a:schemeClr val="accent1"/>
              </a:solidFill>
            </p:grpSpPr>
            <p:sp>
              <p:nvSpPr>
                <p:cNvPr id="844" name="Freef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9" name="Group 768"/>
              <p:cNvGrpSpPr/>
              <p:nvPr/>
            </p:nvGrpSpPr>
            <p:grpSpPr bwMode="invGray">
              <a:xfrm rot="16200000" flipH="1">
                <a:off x="6492229" y="2755658"/>
                <a:ext cx="4114800" cy="36576"/>
                <a:chOff x="1522413" y="1514475"/>
                <a:chExt cx="10569575" cy="64008"/>
              </a:xfrm>
              <a:solidFill>
                <a:schemeClr val="accent1"/>
              </a:solidFill>
            </p:grpSpPr>
            <p:sp>
              <p:nvSpPr>
                <p:cNvPr id="770" name="Freef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7" name="Group 616"/>
            <p:cNvGrpSpPr/>
            <p:nvPr/>
          </p:nvGrpSpPr>
          <p:grpSpPr bwMode="invGray">
            <a:xfrm rot="10800000">
              <a:off x="4417839" y="2091906"/>
              <a:ext cx="5294376" cy="4114800"/>
              <a:chOff x="3310555" y="716546"/>
              <a:chExt cx="5294376" cy="4114800"/>
            </a:xfrm>
          </p:grpSpPr>
          <p:grpSp>
            <p:nvGrpSpPr>
              <p:cNvPr id="618" name="Group 617"/>
              <p:cNvGrpSpPr/>
              <p:nvPr/>
            </p:nvGrpSpPr>
            <p:grpSpPr bwMode="invGray">
              <a:xfrm flipH="1">
                <a:off x="3310555" y="737968"/>
                <a:ext cx="5294376" cy="54864"/>
                <a:chOff x="1522413" y="1514475"/>
                <a:chExt cx="10569575" cy="64008"/>
              </a:xfrm>
              <a:solidFill>
                <a:schemeClr val="accent1"/>
              </a:solidFill>
            </p:grpSpPr>
            <p:sp>
              <p:nvSpPr>
                <p:cNvPr id="694" name="Freef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9" name="Group 618"/>
              <p:cNvGrpSpPr/>
              <p:nvPr/>
            </p:nvGrpSpPr>
            <p:grpSpPr bwMode="invGray">
              <a:xfrm rot="16200000" flipH="1">
                <a:off x="6492229" y="2755658"/>
                <a:ext cx="4114800" cy="36576"/>
                <a:chOff x="1522413" y="1514475"/>
                <a:chExt cx="10569575" cy="64008"/>
              </a:xfrm>
              <a:solidFill>
                <a:schemeClr val="accent1"/>
              </a:solidFill>
            </p:grpSpPr>
            <p:sp>
              <p:nvSpPr>
                <p:cNvPr id="620" name="Freef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smtClean="0"/>
              <a:t>Click to edit Master title style</a:t>
            </a:r>
            <a:endParaRPr/>
          </a:p>
        </p:txBody>
      </p:sp>
      <p:sp>
        <p:nvSpPr>
          <p:cNvPr id="3" name="Content Placeholder 2"/>
          <p:cNvSpPr>
            <a:spLocks noGrp="1"/>
          </p:cNvSpPr>
          <p:nvPr>
            <p:ph idx="1"/>
          </p:nvPr>
        </p:nvSpPr>
        <p:spPr>
          <a:xfrm>
            <a:off x="4710022" y="1905000"/>
            <a:ext cx="5669280"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522413" y="3429000"/>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a:t>7/30/2014</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614" name="frame"/>
          <p:cNvGrpSpPr/>
          <p:nvPr/>
        </p:nvGrpSpPr>
        <p:grpSpPr bwMode="invGray">
          <a:xfrm flipH="1">
            <a:off x="1447500" y="1630821"/>
            <a:ext cx="6291028" cy="4575885"/>
            <a:chOff x="4417839" y="1630821"/>
            <a:chExt cx="6291028" cy="4575885"/>
          </a:xfrm>
        </p:grpSpPr>
        <p:grpSp>
          <p:nvGrpSpPr>
            <p:cNvPr id="615" name="Group 614"/>
            <p:cNvGrpSpPr/>
            <p:nvPr/>
          </p:nvGrpSpPr>
          <p:grpSpPr bwMode="invGray">
            <a:xfrm>
              <a:off x="5414491" y="1630821"/>
              <a:ext cx="5294376" cy="4114800"/>
              <a:chOff x="3310555" y="716546"/>
              <a:chExt cx="5294376" cy="4114800"/>
            </a:xfrm>
          </p:grpSpPr>
          <p:grpSp>
            <p:nvGrpSpPr>
              <p:cNvPr id="767" name="Group 766"/>
              <p:cNvGrpSpPr/>
              <p:nvPr/>
            </p:nvGrpSpPr>
            <p:grpSpPr bwMode="invGray">
              <a:xfrm flipH="1">
                <a:off x="3310555" y="737968"/>
                <a:ext cx="5294376" cy="54864"/>
                <a:chOff x="1522413" y="1514475"/>
                <a:chExt cx="10569575" cy="64008"/>
              </a:xfrm>
              <a:solidFill>
                <a:schemeClr val="accent1"/>
              </a:solidFill>
            </p:grpSpPr>
            <p:sp>
              <p:nvSpPr>
                <p:cNvPr id="843" name="Freef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4" name="Freef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8" name="Group 767"/>
              <p:cNvGrpSpPr/>
              <p:nvPr/>
            </p:nvGrpSpPr>
            <p:grpSpPr bwMode="invGray">
              <a:xfrm rot="16200000" flipH="1">
                <a:off x="6492229" y="2755658"/>
                <a:ext cx="4114800" cy="36576"/>
                <a:chOff x="1522413" y="1514475"/>
                <a:chExt cx="10569575" cy="64008"/>
              </a:xfrm>
              <a:solidFill>
                <a:schemeClr val="accent1"/>
              </a:solidFill>
            </p:grpSpPr>
            <p:sp>
              <p:nvSpPr>
                <p:cNvPr id="769" name="Freef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0" name="Freef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6" name="Group 615"/>
            <p:cNvGrpSpPr/>
            <p:nvPr/>
          </p:nvGrpSpPr>
          <p:grpSpPr bwMode="invGray">
            <a:xfrm rot="10800000">
              <a:off x="4417839" y="2091906"/>
              <a:ext cx="5294376" cy="4114800"/>
              <a:chOff x="3310555" y="716546"/>
              <a:chExt cx="5294376" cy="4114800"/>
            </a:xfrm>
          </p:grpSpPr>
          <p:grpSp>
            <p:nvGrpSpPr>
              <p:cNvPr id="617" name="Group 616"/>
              <p:cNvGrpSpPr/>
              <p:nvPr/>
            </p:nvGrpSpPr>
            <p:grpSpPr bwMode="invGray">
              <a:xfrm flipH="1">
                <a:off x="3310555" y="737968"/>
                <a:ext cx="5294376" cy="54864"/>
                <a:chOff x="1522413" y="1514475"/>
                <a:chExt cx="10569575" cy="64008"/>
              </a:xfrm>
              <a:solidFill>
                <a:schemeClr val="accent1"/>
              </a:solidFill>
            </p:grpSpPr>
            <p:sp>
              <p:nvSpPr>
                <p:cNvPr id="693" name="Freef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4" name="Freef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8" name="Group 617"/>
              <p:cNvGrpSpPr/>
              <p:nvPr/>
            </p:nvGrpSpPr>
            <p:grpSpPr bwMode="invGray">
              <a:xfrm rot="16200000" flipH="1">
                <a:off x="6492229" y="2755658"/>
                <a:ext cx="4114800" cy="36576"/>
                <a:chOff x="1522413" y="1514475"/>
                <a:chExt cx="10569575" cy="64008"/>
              </a:xfrm>
              <a:solidFill>
                <a:schemeClr val="accent1"/>
              </a:solidFill>
            </p:grpSpPr>
            <p:sp>
              <p:nvSpPr>
                <p:cNvPr id="619" name="Freef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0" name="Freef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smtClean="0"/>
              <a:t>Click to edit Master title style</a:t>
            </a:r>
            <a:endParaRPr/>
          </a:p>
        </p:txBody>
      </p:sp>
      <p:sp>
        <p:nvSpPr>
          <p:cNvPr id="3" name="Picture Placeholder 2"/>
          <p:cNvSpPr>
            <a:spLocks noGrp="1"/>
          </p:cNvSpPr>
          <p:nvPr>
            <p:ph type="pic" idx="1"/>
          </p:nvPr>
        </p:nvSpPr>
        <p:spPr>
          <a:xfrm>
            <a:off x="1745838" y="1884311"/>
            <a:ext cx="5669280" cy="4041648"/>
          </a:xfrm>
          <a:solidFill>
            <a:schemeClr val="bg1"/>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905959" y="3411748"/>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a:t>7/30/2014</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000">
                <a:solidFill>
                  <a:schemeClr val="tx1">
                    <a:tint val="75000"/>
                  </a:schemeClr>
                </a:solidFill>
              </a:defRPr>
            </a:lvl1pPr>
          </a:lstStyle>
          <a:p>
            <a:fld id="{9AFE8FB1-0A7A-443E-AAF7-31D4FA1AA312}" type="datetimeFigureOut">
              <a:rPr lang="en-US"/>
              <a:pPr/>
              <a:t>7/30/2014</a:t>
            </a:fld>
            <a:endParaRPr/>
          </a:p>
        </p:txBody>
      </p:sp>
      <p:sp>
        <p:nvSpPr>
          <p:cNvPr id="5" name="Footer Placeholder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000">
                <a:solidFill>
                  <a:schemeClr val="tx1">
                    <a:tint val="75000"/>
                  </a:schemeClr>
                </a:solidFill>
              </a:defRPr>
            </a:lvl1pPr>
          </a:lstStyle>
          <a:p>
            <a:fld id="{25BA54BD-C84D-46CE-8B72-31BFB26ABA43}" type="slidenum">
              <a:rPr/>
              <a:pPr/>
              <a:t>‹#›</a:t>
            </a:fld>
            <a:endParaRPr/>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Great Eight</a:t>
            </a:r>
            <a:endParaRPr lang="en-US" dirty="0"/>
          </a:p>
        </p:txBody>
      </p:sp>
      <p:sp>
        <p:nvSpPr>
          <p:cNvPr id="3" name="Subtitle 2"/>
          <p:cNvSpPr>
            <a:spLocks noGrp="1"/>
          </p:cNvSpPr>
          <p:nvPr>
            <p:ph type="subTitle" idx="1"/>
          </p:nvPr>
        </p:nvSpPr>
        <p:spPr/>
        <p:txBody>
          <a:bodyPr/>
          <a:lstStyle/>
          <a:p>
            <a:r>
              <a:rPr lang="en-US" dirty="0" smtClean="0"/>
              <a:t>Phrases and Clauses</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694612" y="990600"/>
            <a:ext cx="3790384" cy="2713022"/>
          </a:xfrm>
          <a:prstGeom prst="rect">
            <a:avLst/>
          </a:prstGeom>
        </p:spPr>
      </p:pic>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Practice </a:t>
            </a:r>
            <a:r>
              <a:rPr lang="en-US" sz="4000" dirty="0" smtClean="0"/>
              <a:t>Three</a:t>
            </a:r>
            <a:endParaRPr lang="en-US" sz="4000" dirty="0"/>
          </a:p>
        </p:txBody>
      </p:sp>
      <p:sp>
        <p:nvSpPr>
          <p:cNvPr id="3" name="Content Placeholder 2"/>
          <p:cNvSpPr>
            <a:spLocks noGrp="1"/>
          </p:cNvSpPr>
          <p:nvPr>
            <p:ph idx="1"/>
          </p:nvPr>
        </p:nvSpPr>
        <p:spPr>
          <a:xfrm>
            <a:off x="1141412" y="1905000"/>
            <a:ext cx="10058400" cy="4267200"/>
          </a:xfrm>
        </p:spPr>
        <p:txBody>
          <a:bodyPr>
            <a:normAutofit/>
          </a:bodyPr>
          <a:lstStyle/>
          <a:p>
            <a:pPr marL="514350" indent="-514350">
              <a:lnSpc>
                <a:spcPct val="150000"/>
              </a:lnSpc>
              <a:buFont typeface="+mj-lt"/>
              <a:buAutoNum type="arabicPeriod"/>
            </a:pPr>
            <a:r>
              <a:rPr lang="en-US" dirty="0"/>
              <a:t>To complete the assignment, Simon worked past midnight. </a:t>
            </a:r>
          </a:p>
          <a:p>
            <a:pPr marL="514350" indent="-514350">
              <a:lnSpc>
                <a:spcPct val="150000"/>
              </a:lnSpc>
              <a:buFont typeface="+mj-lt"/>
              <a:buAutoNum type="arabicPeriod"/>
            </a:pPr>
            <a:endParaRPr lang="en-US" sz="2000" dirty="0"/>
          </a:p>
          <a:p>
            <a:pPr marL="514350" indent="-514350">
              <a:lnSpc>
                <a:spcPct val="150000"/>
              </a:lnSpc>
              <a:buFont typeface="+mj-lt"/>
              <a:buAutoNum type="arabicPeriod"/>
            </a:pPr>
            <a:r>
              <a:rPr lang="en-US" dirty="0"/>
              <a:t>The stranger  offered  to help change the flat.</a:t>
            </a:r>
          </a:p>
          <a:p>
            <a:pPr marL="514350" indent="-514350">
              <a:lnSpc>
                <a:spcPct val="150000"/>
              </a:lnSpc>
              <a:buFont typeface="+mj-lt"/>
              <a:buAutoNum type="arabicPeriod"/>
            </a:pPr>
            <a:endParaRPr lang="en-US" sz="2000" dirty="0"/>
          </a:p>
          <a:p>
            <a:pPr marL="514350" indent="-514350">
              <a:lnSpc>
                <a:spcPct val="150000"/>
              </a:lnSpc>
              <a:buFont typeface="+mj-lt"/>
              <a:buAutoNum type="arabicPeriod"/>
            </a:pPr>
            <a:r>
              <a:rPr lang="en-US" dirty="0"/>
              <a:t>Studying with so much focus had given him </a:t>
            </a:r>
            <a:r>
              <a:rPr lang="en-US" dirty="0" smtClean="0"/>
              <a:t>an </a:t>
            </a:r>
            <a:r>
              <a:rPr lang="en-US" dirty="0"/>
              <a:t>excruciating headache.</a:t>
            </a:r>
          </a:p>
          <a:p>
            <a:endParaRPr lang="en-US" dirty="0"/>
          </a:p>
        </p:txBody>
      </p:sp>
      <p:sp>
        <p:nvSpPr>
          <p:cNvPr id="4" name="Rectangle 3"/>
          <p:cNvSpPr/>
          <p:nvPr/>
        </p:nvSpPr>
        <p:spPr>
          <a:xfrm>
            <a:off x="3440692" y="3522856"/>
            <a:ext cx="1053520" cy="363344"/>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5" name="Rectangle 4"/>
          <p:cNvSpPr/>
          <p:nvPr/>
        </p:nvSpPr>
        <p:spPr>
          <a:xfrm>
            <a:off x="1522414" y="3522856"/>
            <a:ext cx="1904998" cy="363344"/>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6" name="Rectangle 5"/>
          <p:cNvSpPr/>
          <p:nvPr/>
        </p:nvSpPr>
        <p:spPr>
          <a:xfrm>
            <a:off x="7008812" y="4954859"/>
            <a:ext cx="4191000" cy="379141"/>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7" name="Rectangle 6"/>
          <p:cNvSpPr/>
          <p:nvPr/>
        </p:nvSpPr>
        <p:spPr>
          <a:xfrm>
            <a:off x="5705320" y="4953000"/>
            <a:ext cx="1303492" cy="381000"/>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8" name="Rectangle 7"/>
          <p:cNvSpPr/>
          <p:nvPr/>
        </p:nvSpPr>
        <p:spPr>
          <a:xfrm>
            <a:off x="2055812" y="4724400"/>
            <a:ext cx="3657600" cy="609600"/>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9" name="Rectangle 8"/>
          <p:cNvSpPr/>
          <p:nvPr/>
        </p:nvSpPr>
        <p:spPr>
          <a:xfrm>
            <a:off x="4478026" y="3509846"/>
            <a:ext cx="3140386" cy="376354"/>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10" name="Rectangle 9"/>
          <p:cNvSpPr/>
          <p:nvPr/>
        </p:nvSpPr>
        <p:spPr>
          <a:xfrm>
            <a:off x="1636712" y="1943099"/>
            <a:ext cx="3771899" cy="498087"/>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sp>
        <p:nvSpPr>
          <p:cNvPr id="13" name="Rectangle 12"/>
          <p:cNvSpPr/>
          <p:nvPr/>
        </p:nvSpPr>
        <p:spPr>
          <a:xfrm>
            <a:off x="7313612" y="1943099"/>
            <a:ext cx="1828800" cy="498087"/>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a:p>
        </p:txBody>
      </p:sp>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13912" y="2575799"/>
            <a:ext cx="1905000" cy="1894114"/>
          </a:xfrm>
          <a:prstGeom prst="rect">
            <a:avLst/>
          </a:prstGeom>
        </p:spPr>
      </p:pic>
    </p:spTree>
    <p:extLst>
      <p:ext uri="{BB962C8B-B14F-4D97-AF65-F5344CB8AC3E}">
        <p14:creationId xmlns:p14="http://schemas.microsoft.com/office/powerpoint/2010/main" val="2273309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4400" dirty="0" smtClean="0">
                <a:solidFill>
                  <a:srgbClr val="00B0F0"/>
                </a:solidFill>
              </a:rPr>
              <a:t>The Great Eight</a:t>
            </a:r>
            <a:endParaRPr lang="en-US" sz="4400" dirty="0">
              <a:solidFill>
                <a:srgbClr val="00B0F0"/>
              </a:solidFill>
            </a:endParaRPr>
          </a:p>
        </p:txBody>
      </p:sp>
      <p:sp>
        <p:nvSpPr>
          <p:cNvPr id="14" name="Content Placeholder 13"/>
          <p:cNvSpPr>
            <a:spLocks noGrp="1"/>
          </p:cNvSpPr>
          <p:nvPr>
            <p:ph idx="1"/>
          </p:nvPr>
        </p:nvSpPr>
        <p:spPr>
          <a:xfrm>
            <a:off x="836612" y="1676400"/>
            <a:ext cx="10820400" cy="4572000"/>
          </a:xfrm>
        </p:spPr>
        <p:txBody>
          <a:bodyPr>
            <a:normAutofit/>
          </a:bodyPr>
          <a:lstStyle/>
          <a:p>
            <a:r>
              <a:rPr lang="en-US" sz="3200" dirty="0"/>
              <a:t>The </a:t>
            </a:r>
            <a:r>
              <a:rPr lang="en-US" sz="3200" b="1" dirty="0">
                <a:solidFill>
                  <a:srgbClr val="00FF00"/>
                </a:solidFill>
              </a:rPr>
              <a:t>Fabulous Four</a:t>
            </a:r>
            <a:r>
              <a:rPr lang="en-US" sz="3200" dirty="0">
                <a:solidFill>
                  <a:srgbClr val="00FF00"/>
                </a:solidFill>
              </a:rPr>
              <a:t> </a:t>
            </a:r>
            <a:r>
              <a:rPr lang="en-US" sz="3200" dirty="0"/>
              <a:t>do not always work alone. </a:t>
            </a:r>
            <a:endParaRPr lang="en-US" sz="3200" dirty="0" smtClean="0"/>
          </a:p>
          <a:p>
            <a:pPr lvl="1"/>
            <a:r>
              <a:rPr lang="en-US" sz="2800" dirty="0" smtClean="0"/>
              <a:t>Master </a:t>
            </a:r>
            <a:r>
              <a:rPr lang="en-US" sz="2800" dirty="0"/>
              <a:t>writers and accomplished students use the Fab Four, punctuation, phrases, and clauses to create complex writing. </a:t>
            </a:r>
            <a:endParaRPr lang="en-US" sz="2800" dirty="0" smtClean="0"/>
          </a:p>
          <a:p>
            <a:pPr lvl="1"/>
            <a:endParaRPr lang="en-US" sz="2800" dirty="0"/>
          </a:p>
          <a:p>
            <a:pPr marL="274320" lvl="1" indent="0">
              <a:buNone/>
            </a:pPr>
            <a:r>
              <a:rPr lang="en-US" sz="2800" dirty="0" smtClean="0"/>
              <a:t>“There </a:t>
            </a:r>
            <a:r>
              <a:rPr lang="en-US" sz="2800" dirty="0"/>
              <a:t>was once a little girl who was very pretty and delicate, but in summer she was forced to run about with bare feet, she was so poor, and in winter wear very large wooden shoes, which made her little insteps quite red, and that looked so dangerous</a:t>
            </a:r>
            <a:r>
              <a:rPr lang="en-US" sz="2800" dirty="0" smtClean="0"/>
              <a:t>!”</a:t>
            </a:r>
          </a:p>
          <a:p>
            <a:pPr marL="274320" lvl="1" indent="0">
              <a:buNone/>
            </a:pPr>
            <a:r>
              <a:rPr lang="en-US" sz="2800" dirty="0"/>
              <a:t>	</a:t>
            </a:r>
            <a:r>
              <a:rPr lang="en-US" sz="2800" dirty="0" smtClean="0"/>
              <a:t>		 –Hans Christian Anderson </a:t>
            </a:r>
            <a:r>
              <a:rPr lang="en-US" sz="2800" i="1" dirty="0" smtClean="0"/>
              <a:t>The Red Shoes</a:t>
            </a:r>
            <a:endParaRPr lang="en-US" sz="2800" dirty="0"/>
          </a:p>
        </p:txBody>
      </p:sp>
      <p:pic>
        <p:nvPicPr>
          <p:cNvPr id="1026" name="Picture 2" descr="http://www.clker.com/cliparts/A/t/l/p/C/S/red-ballet-shoe-m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488967">
            <a:off x="10376005" y="4683764"/>
            <a:ext cx="1179006" cy="17804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853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Phrases</a:t>
            </a:r>
            <a:r>
              <a:rPr lang="en-US" dirty="0" smtClean="0"/>
              <a:t> </a:t>
            </a:r>
            <a:r>
              <a:rPr lang="en-US" sz="4000" dirty="0" smtClean="0"/>
              <a:t>and Clauses</a:t>
            </a:r>
            <a:endParaRPr lang="en-US" dirty="0"/>
          </a:p>
        </p:txBody>
      </p:sp>
      <p:sp>
        <p:nvSpPr>
          <p:cNvPr id="3" name="Content Placeholder 2"/>
          <p:cNvSpPr>
            <a:spLocks noGrp="1"/>
          </p:cNvSpPr>
          <p:nvPr>
            <p:ph idx="1"/>
          </p:nvPr>
        </p:nvSpPr>
        <p:spPr/>
        <p:txBody>
          <a:bodyPr/>
          <a:lstStyle/>
          <a:p>
            <a:endParaRPr lang="en-US" sz="2800" dirty="0" smtClean="0"/>
          </a:p>
          <a:p>
            <a:r>
              <a:rPr lang="en-US" sz="2800" dirty="0" smtClean="0"/>
              <a:t>A </a:t>
            </a:r>
            <a:r>
              <a:rPr lang="en-US" sz="2800" b="1" dirty="0">
                <a:solidFill>
                  <a:srgbClr val="00B0F0"/>
                </a:solidFill>
              </a:rPr>
              <a:t>phrase</a:t>
            </a:r>
            <a:r>
              <a:rPr lang="en-US" sz="2800" b="1" dirty="0"/>
              <a:t> </a:t>
            </a:r>
            <a:r>
              <a:rPr lang="en-US" sz="2800" dirty="0"/>
              <a:t>is a group of words, </a:t>
            </a:r>
            <a:r>
              <a:rPr lang="en-US" sz="2800" b="1" dirty="0"/>
              <a:t>without a working subject and verb</a:t>
            </a:r>
            <a:r>
              <a:rPr lang="en-US" sz="2800" dirty="0"/>
              <a:t>, working together as a single part of speech. Ex. “after the party” or “will be attending”. </a:t>
            </a:r>
            <a:endParaRPr lang="en-US" sz="2800" dirty="0" smtClean="0"/>
          </a:p>
          <a:p>
            <a:endParaRPr lang="en-US" sz="2800" dirty="0"/>
          </a:p>
          <a:p>
            <a:r>
              <a:rPr lang="en-US" sz="2800" dirty="0"/>
              <a:t>A </a:t>
            </a:r>
            <a:r>
              <a:rPr lang="en-US" sz="2800" b="1" dirty="0">
                <a:solidFill>
                  <a:srgbClr val="FF0000"/>
                </a:solidFill>
              </a:rPr>
              <a:t>clause</a:t>
            </a:r>
            <a:r>
              <a:rPr lang="en-US" sz="2800" dirty="0"/>
              <a:t> is a group of words with a working subject and verb. It can stand on its own as a sentence OR it can work as a single part of speech. Ex. “He attended the party” or “after he attended the party”.</a:t>
            </a:r>
          </a:p>
          <a:p>
            <a:pPr marL="0" indent="0">
              <a:buNone/>
            </a:pPr>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218612" y="368928"/>
            <a:ext cx="2012887" cy="1852943"/>
          </a:xfrm>
          <a:prstGeom prst="rect">
            <a:avLst/>
          </a:prstGeom>
        </p:spPr>
      </p:pic>
    </p:spTree>
    <p:extLst>
      <p:ext uri="{BB962C8B-B14F-4D97-AF65-F5344CB8AC3E}">
        <p14:creationId xmlns:p14="http://schemas.microsoft.com/office/powerpoint/2010/main" val="3965807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Tier One</a:t>
            </a:r>
            <a:endParaRPr lang="en-US" sz="4000" dirty="0"/>
          </a:p>
        </p:txBody>
      </p:sp>
      <p:sp>
        <p:nvSpPr>
          <p:cNvPr id="5" name="Content Placeholder 4"/>
          <p:cNvSpPr>
            <a:spLocks noGrp="1"/>
          </p:cNvSpPr>
          <p:nvPr>
            <p:ph sz="half" idx="1"/>
          </p:nvPr>
        </p:nvSpPr>
        <p:spPr>
          <a:xfrm>
            <a:off x="455612" y="1981200"/>
            <a:ext cx="11277599" cy="4343400"/>
          </a:xfrm>
        </p:spPr>
        <p:txBody>
          <a:bodyPr/>
          <a:lstStyle/>
          <a:p>
            <a:r>
              <a:rPr lang="en-US" sz="2800" b="1" dirty="0">
                <a:solidFill>
                  <a:srgbClr val="00B050"/>
                </a:solidFill>
              </a:rPr>
              <a:t>Prepositional Phrases:</a:t>
            </a:r>
            <a:r>
              <a:rPr lang="en-US" sz="2800" dirty="0">
                <a:solidFill>
                  <a:srgbClr val="00B050"/>
                </a:solidFill>
              </a:rPr>
              <a:t> </a:t>
            </a:r>
            <a:endParaRPr lang="en-US" sz="2800" dirty="0" smtClean="0">
              <a:solidFill>
                <a:srgbClr val="00B050"/>
              </a:solidFill>
            </a:endParaRPr>
          </a:p>
          <a:p>
            <a:pPr marL="0" indent="0">
              <a:buNone/>
            </a:pPr>
            <a:r>
              <a:rPr lang="en-US" sz="2800" dirty="0" smtClean="0"/>
              <a:t>On </a:t>
            </a:r>
            <a:r>
              <a:rPr lang="en-US" sz="2800" dirty="0"/>
              <a:t>his way to the stadium before the game, Simon bought a Gatorade.</a:t>
            </a:r>
          </a:p>
          <a:p>
            <a:r>
              <a:rPr lang="en-US" sz="2800" b="1" dirty="0">
                <a:solidFill>
                  <a:srgbClr val="00B050"/>
                </a:solidFill>
              </a:rPr>
              <a:t>Infinitive Phrases:</a:t>
            </a:r>
            <a:r>
              <a:rPr lang="en-US" sz="2800" dirty="0">
                <a:solidFill>
                  <a:srgbClr val="00B050"/>
                </a:solidFill>
              </a:rPr>
              <a:t> </a:t>
            </a:r>
            <a:endParaRPr lang="en-US" sz="2800" dirty="0" smtClean="0">
              <a:solidFill>
                <a:srgbClr val="00B050"/>
              </a:solidFill>
            </a:endParaRPr>
          </a:p>
          <a:p>
            <a:pPr marL="0" indent="0">
              <a:buNone/>
            </a:pPr>
            <a:r>
              <a:rPr lang="en-US" sz="2800" dirty="0" smtClean="0"/>
              <a:t>Simon</a:t>
            </a:r>
            <a:r>
              <a:rPr lang="en-US" sz="2800" dirty="0"/>
              <a:t>, to test his mother’s patience, gave the dog a spoonful of peanut butter.</a:t>
            </a:r>
          </a:p>
          <a:p>
            <a:r>
              <a:rPr lang="en-US" sz="2800" b="1" dirty="0">
                <a:solidFill>
                  <a:srgbClr val="00B050"/>
                </a:solidFill>
              </a:rPr>
              <a:t>Appositive Phrases: </a:t>
            </a:r>
            <a:endParaRPr lang="en-US" sz="2800" b="1" dirty="0" smtClean="0">
              <a:solidFill>
                <a:srgbClr val="00B050"/>
              </a:solidFill>
            </a:endParaRPr>
          </a:p>
          <a:p>
            <a:pPr marL="0" indent="0">
              <a:buNone/>
            </a:pPr>
            <a:r>
              <a:rPr lang="en-US" sz="2800" dirty="0" smtClean="0"/>
              <a:t>Simon</a:t>
            </a:r>
            <a:r>
              <a:rPr lang="en-US" sz="2800" dirty="0"/>
              <a:t>, the boy with the fair hair and slight smile, sat down beside him.</a:t>
            </a:r>
          </a:p>
          <a:p>
            <a:pPr marL="0" indent="0">
              <a:buNone/>
            </a:pPr>
            <a:endParaRPr lang="en-US" dirty="0"/>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94604" y="280214"/>
            <a:ext cx="1543616" cy="1792586"/>
          </a:xfrm>
          <a:prstGeom prst="rect">
            <a:avLst/>
          </a:prstGeom>
        </p:spPr>
      </p:pic>
    </p:spTree>
    <p:extLst>
      <p:ext uri="{BB962C8B-B14F-4D97-AF65-F5344CB8AC3E}">
        <p14:creationId xmlns:p14="http://schemas.microsoft.com/office/powerpoint/2010/main" val="223730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Tier Two</a:t>
            </a:r>
            <a:endParaRPr lang="en-US" sz="4000" dirty="0"/>
          </a:p>
        </p:txBody>
      </p:sp>
      <p:sp>
        <p:nvSpPr>
          <p:cNvPr id="6" name="Content Placeholder 5"/>
          <p:cNvSpPr>
            <a:spLocks noGrp="1"/>
          </p:cNvSpPr>
          <p:nvPr>
            <p:ph sz="half" idx="2"/>
          </p:nvPr>
        </p:nvSpPr>
        <p:spPr>
          <a:xfrm>
            <a:off x="912812" y="1676400"/>
            <a:ext cx="10439400" cy="4495800"/>
          </a:xfrm>
        </p:spPr>
        <p:txBody>
          <a:bodyPr>
            <a:normAutofit fontScale="92500"/>
          </a:bodyPr>
          <a:lstStyle/>
          <a:p>
            <a:r>
              <a:rPr lang="en-US" b="1" dirty="0">
                <a:solidFill>
                  <a:srgbClr val="FFFF00"/>
                </a:solidFill>
              </a:rPr>
              <a:t>Participial Phrases:</a:t>
            </a:r>
            <a:r>
              <a:rPr lang="en-US" dirty="0">
                <a:solidFill>
                  <a:srgbClr val="FFFF00"/>
                </a:solidFill>
              </a:rPr>
              <a:t> </a:t>
            </a:r>
            <a:endParaRPr lang="en-US" dirty="0" smtClean="0">
              <a:solidFill>
                <a:srgbClr val="FFFF00"/>
              </a:solidFill>
            </a:endParaRPr>
          </a:p>
          <a:p>
            <a:pPr marL="0" indent="0">
              <a:buNone/>
            </a:pPr>
            <a:r>
              <a:rPr lang="en-US" dirty="0" smtClean="0"/>
              <a:t>Spinning </a:t>
            </a:r>
            <a:r>
              <a:rPr lang="en-US" dirty="0"/>
              <a:t>the dog round and round on its back, Simon made him dizzy.</a:t>
            </a:r>
          </a:p>
          <a:p>
            <a:r>
              <a:rPr lang="en-US" b="1" dirty="0">
                <a:solidFill>
                  <a:srgbClr val="FFFF00"/>
                </a:solidFill>
              </a:rPr>
              <a:t>Past Participial Phrases:</a:t>
            </a:r>
            <a:r>
              <a:rPr lang="en-US" dirty="0">
                <a:solidFill>
                  <a:srgbClr val="FFFF00"/>
                </a:solidFill>
              </a:rPr>
              <a:t> </a:t>
            </a:r>
            <a:endParaRPr lang="en-US" dirty="0" smtClean="0">
              <a:solidFill>
                <a:srgbClr val="FFFF00"/>
              </a:solidFill>
            </a:endParaRPr>
          </a:p>
          <a:p>
            <a:pPr marL="0" indent="0">
              <a:buNone/>
            </a:pPr>
            <a:r>
              <a:rPr lang="en-US" dirty="0" smtClean="0"/>
              <a:t>Simon</a:t>
            </a:r>
            <a:r>
              <a:rPr lang="en-US" dirty="0"/>
              <a:t>, irritated by his mother’s criticism, decided to do even worse next semester.</a:t>
            </a:r>
          </a:p>
          <a:p>
            <a:r>
              <a:rPr lang="en-US" b="1" dirty="0">
                <a:solidFill>
                  <a:srgbClr val="FFFF00"/>
                </a:solidFill>
              </a:rPr>
              <a:t>Adjective Clauses:</a:t>
            </a:r>
            <a:r>
              <a:rPr lang="en-US" dirty="0">
                <a:solidFill>
                  <a:srgbClr val="FFFF00"/>
                </a:solidFill>
              </a:rPr>
              <a:t> </a:t>
            </a:r>
            <a:endParaRPr lang="en-US" dirty="0" smtClean="0">
              <a:solidFill>
                <a:srgbClr val="FFFF00"/>
              </a:solidFill>
            </a:endParaRPr>
          </a:p>
          <a:p>
            <a:pPr marL="0" indent="0">
              <a:buNone/>
            </a:pPr>
            <a:r>
              <a:rPr lang="en-US" dirty="0" smtClean="0"/>
              <a:t>The </a:t>
            </a:r>
            <a:r>
              <a:rPr lang="en-US" dirty="0"/>
              <a:t>test, which had seemed simple upon taking it, now looked difficult.</a:t>
            </a:r>
          </a:p>
          <a:p>
            <a:r>
              <a:rPr lang="en-US" b="1" dirty="0">
                <a:solidFill>
                  <a:srgbClr val="FFFF00"/>
                </a:solidFill>
              </a:rPr>
              <a:t>Adverb Clauses:</a:t>
            </a:r>
            <a:r>
              <a:rPr lang="en-US" dirty="0">
                <a:solidFill>
                  <a:srgbClr val="FFFF00"/>
                </a:solidFill>
              </a:rPr>
              <a:t> </a:t>
            </a:r>
            <a:endParaRPr lang="en-US" dirty="0" smtClean="0">
              <a:solidFill>
                <a:srgbClr val="FFFF00"/>
              </a:solidFill>
            </a:endParaRPr>
          </a:p>
          <a:p>
            <a:pPr marL="0" indent="0">
              <a:buNone/>
            </a:pPr>
            <a:r>
              <a:rPr lang="en-US" dirty="0" smtClean="0"/>
              <a:t>Since </a:t>
            </a:r>
            <a:r>
              <a:rPr lang="en-US" dirty="0"/>
              <a:t>the class had not expected the quiz, many in the class had failed it miserably.</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09212" y="605352"/>
            <a:ext cx="1572768" cy="1820570"/>
          </a:xfrm>
          <a:prstGeom prst="rect">
            <a:avLst/>
          </a:prstGeom>
        </p:spPr>
      </p:pic>
    </p:spTree>
    <p:extLst>
      <p:ext uri="{BB962C8B-B14F-4D97-AF65-F5344CB8AC3E}">
        <p14:creationId xmlns:p14="http://schemas.microsoft.com/office/powerpoint/2010/main" val="1989555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Tier</a:t>
            </a:r>
            <a:r>
              <a:rPr lang="en-US" sz="3600" dirty="0" smtClean="0"/>
              <a:t> </a:t>
            </a:r>
            <a:r>
              <a:rPr lang="en-US" sz="4000" dirty="0" smtClean="0"/>
              <a:t>Three</a:t>
            </a:r>
            <a:endParaRPr lang="en-US" sz="3600" dirty="0"/>
          </a:p>
        </p:txBody>
      </p:sp>
      <p:sp>
        <p:nvSpPr>
          <p:cNvPr id="4" name="Content Placeholder 3"/>
          <p:cNvSpPr>
            <a:spLocks noGrp="1"/>
          </p:cNvSpPr>
          <p:nvPr>
            <p:ph sz="half" idx="2"/>
          </p:nvPr>
        </p:nvSpPr>
        <p:spPr>
          <a:xfrm>
            <a:off x="1522412" y="2209801"/>
            <a:ext cx="9448799" cy="3962400"/>
          </a:xfrm>
        </p:spPr>
        <p:txBody>
          <a:bodyPr>
            <a:normAutofit/>
          </a:bodyPr>
          <a:lstStyle/>
          <a:p>
            <a:r>
              <a:rPr lang="en-US" sz="3200" b="1" dirty="0" smtClean="0">
                <a:solidFill>
                  <a:srgbClr val="FF3300"/>
                </a:solidFill>
              </a:rPr>
              <a:t>Absolute </a:t>
            </a:r>
            <a:r>
              <a:rPr lang="en-US" sz="3200" b="1" dirty="0">
                <a:solidFill>
                  <a:srgbClr val="FF3300"/>
                </a:solidFill>
              </a:rPr>
              <a:t>Phrase:</a:t>
            </a:r>
            <a:r>
              <a:rPr lang="en-US" sz="3200" dirty="0">
                <a:solidFill>
                  <a:srgbClr val="FF3300"/>
                </a:solidFill>
              </a:rPr>
              <a:t> </a:t>
            </a:r>
            <a:endParaRPr lang="en-US" sz="3200" dirty="0" smtClean="0">
              <a:solidFill>
                <a:srgbClr val="FF3300"/>
              </a:solidFill>
            </a:endParaRPr>
          </a:p>
          <a:p>
            <a:pPr marL="0" indent="0">
              <a:buNone/>
            </a:pPr>
            <a:r>
              <a:rPr lang="en-US" sz="3200" dirty="0" smtClean="0"/>
              <a:t>Simon</a:t>
            </a:r>
            <a:r>
              <a:rPr lang="en-US" sz="3200" dirty="0"/>
              <a:t>, his head throbbing with the pain of the blow, eventually crumbled to the ground crying.</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29978" y="3917133"/>
            <a:ext cx="2241233" cy="2255068"/>
          </a:xfrm>
          <a:prstGeom prst="rect">
            <a:avLst/>
          </a:prstGeom>
        </p:spPr>
      </p:pic>
    </p:spTree>
    <p:extLst>
      <p:ext uri="{BB962C8B-B14F-4D97-AF65-F5344CB8AC3E}">
        <p14:creationId xmlns:p14="http://schemas.microsoft.com/office/powerpoint/2010/main" val="4135151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Great Eight</a:t>
            </a:r>
            <a:endParaRPr lang="en-US" dirty="0"/>
          </a:p>
        </p:txBody>
      </p:sp>
      <p:sp>
        <p:nvSpPr>
          <p:cNvPr id="3" name="Text Placeholder 2"/>
          <p:cNvSpPr>
            <a:spLocks noGrp="1"/>
          </p:cNvSpPr>
          <p:nvPr>
            <p:ph type="body" idx="1"/>
          </p:nvPr>
        </p:nvSpPr>
        <p:spPr/>
        <p:txBody>
          <a:bodyPr/>
          <a:lstStyle/>
          <a:p>
            <a:r>
              <a:rPr lang="en-US" dirty="0" smtClean="0"/>
              <a:t>Group Practice</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04212" y="838200"/>
            <a:ext cx="3245374" cy="3419856"/>
          </a:xfrm>
          <a:prstGeom prst="rect">
            <a:avLst/>
          </a:prstGeom>
        </p:spPr>
      </p:pic>
    </p:spTree>
    <p:extLst>
      <p:ext uri="{BB962C8B-B14F-4D97-AF65-F5344CB8AC3E}">
        <p14:creationId xmlns:p14="http://schemas.microsoft.com/office/powerpoint/2010/main" val="3847750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Practice </a:t>
            </a:r>
            <a:r>
              <a:rPr lang="en-US" sz="4000" dirty="0" smtClean="0"/>
              <a:t>One</a:t>
            </a:r>
            <a:endParaRPr lang="en-US" sz="4000" dirty="0"/>
          </a:p>
        </p:txBody>
      </p:sp>
      <p:sp>
        <p:nvSpPr>
          <p:cNvPr id="3" name="TextBox 2"/>
          <p:cNvSpPr txBox="1"/>
          <p:nvPr/>
        </p:nvSpPr>
        <p:spPr>
          <a:xfrm>
            <a:off x="912813" y="1319561"/>
            <a:ext cx="10363200" cy="5570756"/>
          </a:xfrm>
          <a:prstGeom prst="rect">
            <a:avLst/>
          </a:prstGeom>
          <a:noFill/>
        </p:spPr>
        <p:txBody>
          <a:bodyPr wrap="square" rtlCol="0">
            <a:spAutoFit/>
          </a:bodyPr>
          <a:lstStyle/>
          <a:p>
            <a:pPr marL="342900" indent="-342900">
              <a:lnSpc>
                <a:spcPct val="200000"/>
              </a:lnSpc>
              <a:buFont typeface="Arial" panose="020B0604020202020204" pitchFamily="34" charset="0"/>
              <a:buChar char="•"/>
            </a:pPr>
            <a:r>
              <a:rPr lang="en-US" sz="3200" dirty="0" smtClean="0"/>
              <a:t>After this terrible traffic accident, Simon drove more carefully when he had to drive himself to work.</a:t>
            </a:r>
          </a:p>
          <a:p>
            <a:pPr marL="342900" indent="-342900">
              <a:buFont typeface="Arial" panose="020B0604020202020204" pitchFamily="34" charset="0"/>
              <a:buChar char="•"/>
            </a:pPr>
            <a:endParaRPr lang="en-US" sz="3200" dirty="0"/>
          </a:p>
          <a:p>
            <a:pPr marL="342900" indent="-342900">
              <a:buFont typeface="Arial" panose="020B0604020202020204" pitchFamily="34" charset="0"/>
              <a:buChar char="•"/>
            </a:pPr>
            <a:r>
              <a:rPr lang="en-US" sz="3200" dirty="0" smtClean="0"/>
              <a:t>Each group of words is working together to answer one of the specific questions to identify the part of speech.</a:t>
            </a:r>
          </a:p>
          <a:p>
            <a:pPr marL="342900" indent="-342900">
              <a:buFont typeface="Arial" panose="020B0604020202020204" pitchFamily="34" charset="0"/>
              <a:buChar char="•"/>
            </a:pPr>
            <a:endParaRPr lang="en-US" sz="3200" dirty="0"/>
          </a:p>
          <a:p>
            <a:pPr marL="342900" indent="-342900">
              <a:buFont typeface="Arial" panose="020B0604020202020204" pitchFamily="34" charset="0"/>
              <a:buChar char="•"/>
            </a:pPr>
            <a:r>
              <a:rPr lang="en-US" sz="3200" dirty="0" smtClean="0"/>
              <a:t>What question must we answer first? Which question does each boxed group of words answer? Does it meet the definition for a </a:t>
            </a:r>
            <a:r>
              <a:rPr lang="en-US" sz="3600" b="1" dirty="0" smtClean="0">
                <a:solidFill>
                  <a:srgbClr val="0070C0"/>
                </a:solidFill>
              </a:rPr>
              <a:t>phrase </a:t>
            </a:r>
            <a:r>
              <a:rPr lang="en-US" sz="3200" dirty="0" smtClean="0"/>
              <a:t>or </a:t>
            </a:r>
            <a:r>
              <a:rPr lang="en-US" sz="3600" b="1" dirty="0" smtClean="0">
                <a:solidFill>
                  <a:srgbClr val="FF0000"/>
                </a:solidFill>
              </a:rPr>
              <a:t>clause</a:t>
            </a:r>
            <a:r>
              <a:rPr lang="en-US" sz="3200" dirty="0" smtClean="0"/>
              <a:t>? </a:t>
            </a:r>
            <a:endParaRPr lang="en-US" sz="3200" dirty="0"/>
          </a:p>
        </p:txBody>
      </p:sp>
      <p:sp>
        <p:nvSpPr>
          <p:cNvPr id="4" name="Rectangle 3"/>
          <p:cNvSpPr/>
          <p:nvPr/>
        </p:nvSpPr>
        <p:spPr>
          <a:xfrm>
            <a:off x="1293812" y="1752600"/>
            <a:ext cx="5562600" cy="457200"/>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5" name="Rectangle 4"/>
          <p:cNvSpPr/>
          <p:nvPr/>
        </p:nvSpPr>
        <p:spPr>
          <a:xfrm>
            <a:off x="2817812" y="2642839"/>
            <a:ext cx="6324600" cy="520390"/>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60254" y="1752600"/>
            <a:ext cx="1828571" cy="1828571"/>
          </a:xfrm>
          <a:prstGeom prst="rect">
            <a:avLst/>
          </a:prstGeom>
        </p:spPr>
      </p:pic>
    </p:spTree>
    <p:extLst>
      <p:ext uri="{BB962C8B-B14F-4D97-AF65-F5344CB8AC3E}">
        <p14:creationId xmlns:p14="http://schemas.microsoft.com/office/powerpoint/2010/main" val="2215894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Practice Two</a:t>
            </a:r>
            <a:endParaRPr lang="en-US" sz="4000" dirty="0"/>
          </a:p>
        </p:txBody>
      </p:sp>
      <p:sp>
        <p:nvSpPr>
          <p:cNvPr id="5" name="Content Placeholder 4"/>
          <p:cNvSpPr>
            <a:spLocks noGrp="1"/>
          </p:cNvSpPr>
          <p:nvPr>
            <p:ph sz="half" idx="1"/>
          </p:nvPr>
        </p:nvSpPr>
        <p:spPr>
          <a:xfrm>
            <a:off x="455612" y="1981200"/>
            <a:ext cx="11277599" cy="4343400"/>
          </a:xfrm>
        </p:spPr>
        <p:txBody>
          <a:bodyPr/>
          <a:lstStyle/>
          <a:p>
            <a:r>
              <a:rPr lang="en-US" dirty="0" smtClean="0"/>
              <a:t>Directions: Identify the part of speech and job for each clause or phrase. Treat the boxed groups of words as a single unit.</a:t>
            </a:r>
          </a:p>
          <a:p>
            <a:pPr marL="457200" indent="-457200">
              <a:lnSpc>
                <a:spcPct val="200000"/>
              </a:lnSpc>
              <a:buAutoNum type="arabicPeriod"/>
            </a:pPr>
            <a:r>
              <a:rPr lang="en-US" dirty="0" smtClean="0"/>
              <a:t>On Wednesday, we will visit the Museum of Modern Art.</a:t>
            </a:r>
          </a:p>
          <a:p>
            <a:pPr marL="457200" indent="-457200">
              <a:lnSpc>
                <a:spcPct val="200000"/>
              </a:lnSpc>
              <a:buAutoNum type="arabicPeriod"/>
            </a:pPr>
            <a:r>
              <a:rPr lang="en-US" dirty="0" smtClean="0"/>
              <a:t>After he fell down the stairs, his back ached for days.</a:t>
            </a:r>
          </a:p>
          <a:p>
            <a:pPr marL="457200" indent="-457200">
              <a:lnSpc>
                <a:spcPct val="200000"/>
              </a:lnSpc>
              <a:buAutoNum type="arabicPeriod"/>
            </a:pPr>
            <a:r>
              <a:rPr lang="en-US" dirty="0" smtClean="0"/>
              <a:t>On the way to the surprise party, Simon smashed his car into the guardrail and plummeted off the cliff.</a:t>
            </a:r>
          </a:p>
        </p:txBody>
      </p:sp>
      <p:sp>
        <p:nvSpPr>
          <p:cNvPr id="4" name="Rectangle 3"/>
          <p:cNvSpPr/>
          <p:nvPr/>
        </p:nvSpPr>
        <p:spPr>
          <a:xfrm>
            <a:off x="3444409" y="3144644"/>
            <a:ext cx="1066800" cy="381000"/>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6" name="Rectangle 5"/>
          <p:cNvSpPr/>
          <p:nvPr/>
        </p:nvSpPr>
        <p:spPr>
          <a:xfrm>
            <a:off x="4961516" y="3088888"/>
            <a:ext cx="3037896" cy="436756"/>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7" name="Rectangle 6"/>
          <p:cNvSpPr/>
          <p:nvPr/>
        </p:nvSpPr>
        <p:spPr>
          <a:xfrm>
            <a:off x="912812" y="4038600"/>
            <a:ext cx="3598397" cy="560349"/>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8" name="Rectangle 7"/>
          <p:cNvSpPr/>
          <p:nvPr/>
        </p:nvSpPr>
        <p:spPr>
          <a:xfrm>
            <a:off x="912812" y="3144644"/>
            <a:ext cx="2057400" cy="381000"/>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9" name="Rectangle 8"/>
          <p:cNvSpPr/>
          <p:nvPr/>
        </p:nvSpPr>
        <p:spPr>
          <a:xfrm>
            <a:off x="6480464" y="4038599"/>
            <a:ext cx="1061748" cy="560349"/>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0" name="Rectangle 9"/>
          <p:cNvSpPr/>
          <p:nvPr/>
        </p:nvSpPr>
        <p:spPr>
          <a:xfrm>
            <a:off x="887063" y="5049644"/>
            <a:ext cx="1549749" cy="457200"/>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1" name="Rectangle 10"/>
          <p:cNvSpPr/>
          <p:nvPr/>
        </p:nvSpPr>
        <p:spPr>
          <a:xfrm>
            <a:off x="7999411" y="5029200"/>
            <a:ext cx="2285999" cy="477644"/>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2" name="Rectangle 11"/>
          <p:cNvSpPr/>
          <p:nvPr/>
        </p:nvSpPr>
        <p:spPr>
          <a:xfrm>
            <a:off x="2436812" y="5031058"/>
            <a:ext cx="2667000" cy="475786"/>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13" name="Rectangle 12"/>
          <p:cNvSpPr/>
          <p:nvPr/>
        </p:nvSpPr>
        <p:spPr>
          <a:xfrm>
            <a:off x="2436812" y="5791200"/>
            <a:ext cx="1676400" cy="533400"/>
          </a:xfrm>
          <a:prstGeom prst="rect">
            <a:avLst/>
          </a:prstGeom>
          <a:no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47362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F09A44C-857D-42FD-9219-94A36248C2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Chalkboard education presentation (widescreen)</Template>
  <TotalTime>0</TotalTime>
  <Words>612</Words>
  <Application>Microsoft Office PowerPoint</Application>
  <PresentationFormat>Custom</PresentationFormat>
  <Paragraphs>58</Paragraphs>
  <Slides>10</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Consolas</vt:lpstr>
      <vt:lpstr>Corbel</vt:lpstr>
      <vt:lpstr>Chalkboard 16x9</vt:lpstr>
      <vt:lpstr>The Great Eight</vt:lpstr>
      <vt:lpstr>The Great Eight</vt:lpstr>
      <vt:lpstr>Phrases and Clauses</vt:lpstr>
      <vt:lpstr>Tier One</vt:lpstr>
      <vt:lpstr>Tier Two</vt:lpstr>
      <vt:lpstr>Tier Three</vt:lpstr>
      <vt:lpstr>The Great Eight</vt:lpstr>
      <vt:lpstr>Practice One</vt:lpstr>
      <vt:lpstr>Practice Two</vt:lpstr>
      <vt:lpstr>Practice Three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2014-07-29T19:04:47Z</dcterms:created>
  <dcterms:modified xsi:type="dcterms:W3CDTF">2014-07-30T18:56:25Z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TC028048469991</vt:lpwstr>
  </property>
</Properties>
</file>