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81" r:id="rId5"/>
    <p:sldId id="284" r:id="rId6"/>
    <p:sldId id="285" r:id="rId7"/>
    <p:sldId id="296" r:id="rId8"/>
    <p:sldId id="295" r:id="rId9"/>
    <p:sldId id="286" r:id="rId10"/>
    <p:sldId id="287" r:id="rId11"/>
    <p:sldId id="290" r:id="rId12"/>
    <p:sldId id="291" r:id="rId13"/>
    <p:sldId id="297" r:id="rId14"/>
    <p:sldId id="302" r:id="rId15"/>
    <p:sldId id="298" r:id="rId16"/>
    <p:sldId id="292" r:id="rId17"/>
    <p:sldId id="301" r:id="rId18"/>
    <p:sldId id="293" r:id="rId19"/>
    <p:sldId id="294" r:id="rId20"/>
    <p:sldId id="300" r:id="rId21"/>
    <p:sldId id="299" r:id="rId22"/>
    <p:sldId id="282" r:id="rId23"/>
    <p:sldId id="303" r:id="rId24"/>
    <p:sldId id="324" r:id="rId25"/>
    <p:sldId id="283" r:id="rId26"/>
    <p:sldId id="306" r:id="rId27"/>
    <p:sldId id="307" r:id="rId28"/>
    <p:sldId id="304" r:id="rId29"/>
    <p:sldId id="308" r:id="rId30"/>
    <p:sldId id="309" r:id="rId31"/>
    <p:sldId id="312" r:id="rId32"/>
    <p:sldId id="310" r:id="rId33"/>
    <p:sldId id="313" r:id="rId34"/>
    <p:sldId id="314" r:id="rId35"/>
    <p:sldId id="315" r:id="rId36"/>
    <p:sldId id="317" r:id="rId37"/>
    <p:sldId id="323" r:id="rId38"/>
    <p:sldId id="318" r:id="rId39"/>
    <p:sldId id="319" r:id="rId40"/>
    <p:sldId id="316" r:id="rId41"/>
    <p:sldId id="320" r:id="rId42"/>
    <p:sldId id="321" r:id="rId43"/>
    <p:sldId id="322" r:id="rId44"/>
  </p:sldIdLst>
  <p:sldSz cx="9144000" cy="6858000" type="screen4x3"/>
  <p:notesSz cx="6858000" cy="9144000"/>
  <p:embeddedFontLs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Segoe UI" pitchFamily="34" charset="0"/>
      <p:regular r:id="rId51"/>
      <p:bold r:id="rId52"/>
      <p:italic r:id="rId53"/>
      <p:boldItalic r:id="rId54"/>
    </p:embeddedFont>
    <p:embeddedFont>
      <p:font typeface="Perpetua" pitchFamily="18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CC00"/>
    <a:srgbClr val="FFFF00"/>
    <a:srgbClr val="660066"/>
    <a:srgbClr val="66003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hPercent val="120"/>
      <c:rotY val="221"/>
      <c:depthPercent val="100"/>
      <c:perspective val="30"/>
    </c:view3D>
    <c:plotArea>
      <c:layout>
        <c:manualLayout>
          <c:layoutTarget val="inner"/>
          <c:xMode val="edge"/>
          <c:yMode val="edge"/>
          <c:x val="3.8812539736880162E-4"/>
          <c:y val="0.19768880696089641"/>
          <c:w val="0.99961187460263123"/>
          <c:h val="0.79497251495875809"/>
        </c:manualLayout>
      </c:layout>
      <c:pie3D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explosion val="25"/>
          </c:dPt>
          <c:dLbls>
            <c:showPercent val="1"/>
            <c:showLeaderLines val="1"/>
          </c:dLbls>
          <c:cat>
            <c:strRef>
              <c:f>'Sheet1'!$A$2:$A$4</c:f>
              <c:strCache>
                <c:ptCount val="3"/>
                <c:pt idx="0">
                  <c:v>Qualitative Component</c:v>
                </c:pt>
                <c:pt idx="1">
                  <c:v>Quantative Component</c:v>
                </c:pt>
                <c:pt idx="2">
                  <c:v>Other Academic Measures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0.15000000000000016</c:v>
                </c:pt>
              </c:numCache>
            </c:numRef>
          </c:val>
        </c:ser>
        <c:dLbls>
          <c:showPercent val="1"/>
        </c:dLbls>
      </c:pie3DChart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650444736074677"/>
          <c:y val="0"/>
          <c:w val="0.6577318460192485"/>
          <c:h val="0.25266425030204581"/>
        </c:manualLayout>
      </c:layout>
      <c:txPr>
        <a:bodyPr/>
        <a:lstStyle/>
        <a:p>
          <a:pPr>
            <a:defRPr sz="1200">
              <a:solidFill>
                <a:schemeClr val="bg2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hPercent val="120"/>
      <c:rotY val="221"/>
      <c:depthPercent val="100"/>
      <c:perspective val="30"/>
    </c:view3D>
    <c:plotArea>
      <c:layout>
        <c:manualLayout>
          <c:layoutTarget val="inner"/>
          <c:xMode val="edge"/>
          <c:yMode val="edge"/>
          <c:x val="3.8812539736880151E-4"/>
          <c:y val="0.19768880696089638"/>
          <c:w val="0.99961187460263123"/>
          <c:h val="0.79497251495875809"/>
        </c:manualLayout>
      </c:layout>
      <c:pie3D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explosion val="2"/>
          </c:dPt>
          <c:dPt>
            <c:idx val="1"/>
            <c:explosion val="26"/>
          </c:dPt>
          <c:dLbls>
            <c:showPercent val="1"/>
            <c:showLeaderLines val="1"/>
          </c:dLbls>
          <c:cat>
            <c:strRef>
              <c:f>'Sheet1'!$A$2:$A$4</c:f>
              <c:strCache>
                <c:ptCount val="3"/>
                <c:pt idx="0">
                  <c:v>Qualitative Component</c:v>
                </c:pt>
                <c:pt idx="1">
                  <c:v>Quantative Component</c:v>
                </c:pt>
                <c:pt idx="2">
                  <c:v>Other Academic Measures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0.15000000000000022</c:v>
                </c:pt>
              </c:numCache>
            </c:numRef>
          </c:val>
        </c:ser>
        <c:dLbls>
          <c:showPercent val="1"/>
        </c:dLbls>
      </c:pie3DChart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chemeClr val="bg2"/>
                </a:solidFill>
                <a:latin typeface="+mn-lt"/>
                <a:cs typeface="Segoe U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650444736074671"/>
          <c:y val="0"/>
          <c:w val="0.65773184601924883"/>
          <c:h val="0.25266425030204581"/>
        </c:manualLayout>
      </c:layout>
      <c:txPr>
        <a:bodyPr/>
        <a:lstStyle/>
        <a:p>
          <a:pPr>
            <a:defRPr sz="1200">
              <a:solidFill>
                <a:schemeClr val="bg2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hPercent val="120"/>
      <c:rotY val="221"/>
      <c:depthPercent val="100"/>
      <c:perspective val="30"/>
    </c:view3D>
    <c:plotArea>
      <c:layout>
        <c:manualLayout>
          <c:layoutTarget val="inner"/>
          <c:xMode val="edge"/>
          <c:yMode val="edge"/>
          <c:x val="3.8812539736880151E-4"/>
          <c:y val="0.19768880696089638"/>
          <c:w val="0.99961187460263123"/>
          <c:h val="0.79497251495875809"/>
        </c:manualLayout>
      </c:layout>
      <c:pie3D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explosion val="1"/>
          </c:dPt>
          <c:dPt>
            <c:idx val="2"/>
            <c:explosion val="54"/>
          </c:dPt>
          <c:dLbls>
            <c:showPercent val="1"/>
            <c:showLeaderLines val="1"/>
          </c:dLbls>
          <c:cat>
            <c:strRef>
              <c:f>'Sheet1'!$A$2:$A$4</c:f>
              <c:strCache>
                <c:ptCount val="3"/>
                <c:pt idx="0">
                  <c:v>Qualitative Component</c:v>
                </c:pt>
                <c:pt idx="1">
                  <c:v>Quantative Component</c:v>
                </c:pt>
                <c:pt idx="2">
                  <c:v>Other Academic Measures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0.15000000000000016</c:v>
                </c:pt>
              </c:numCache>
            </c:numRef>
          </c:val>
        </c:ser>
        <c:dLbls>
          <c:showPercent val="1"/>
        </c:dLbls>
      </c:pie3DChart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16650444736074671"/>
          <c:y val="0"/>
          <c:w val="0.6577318460192485"/>
          <c:h val="0.25266425030204581"/>
        </c:manualLayout>
      </c:layout>
      <c:txPr>
        <a:bodyPr/>
        <a:lstStyle/>
        <a:p>
          <a:pPr>
            <a:defRPr sz="1200">
              <a:solidFill>
                <a:schemeClr val="bg2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E615B-2C0B-4DBF-918A-71E9E35E511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053D8-81E1-4DE8-8950-494E8E8757CC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Danielson</a:t>
          </a:r>
          <a:endParaRPr lang="en-US" sz="2800" dirty="0">
            <a:solidFill>
              <a:srgbClr val="FFFF00"/>
            </a:solidFill>
          </a:endParaRPr>
        </a:p>
      </dgm:t>
    </dgm:pt>
    <dgm:pt modelId="{BAC1FB06-4E4E-493D-8572-1D4CCB59AD13}" type="parTrans" cxnId="{2C134A4E-3F48-41F6-8A00-BEF21A06FEC9}">
      <dgm:prSet/>
      <dgm:spPr/>
      <dgm:t>
        <a:bodyPr/>
        <a:lstStyle/>
        <a:p>
          <a:endParaRPr lang="en-US" dirty="0"/>
        </a:p>
      </dgm:t>
    </dgm:pt>
    <dgm:pt modelId="{EC6EA7F8-1520-4B9C-872F-D531E60E7DDF}" type="sibTrans" cxnId="{2C134A4E-3F48-41F6-8A00-BEF21A06FEC9}">
      <dgm:prSet/>
      <dgm:spPr/>
      <dgm:t>
        <a:bodyPr/>
        <a:lstStyle/>
        <a:p>
          <a:endParaRPr lang="en-US"/>
        </a:p>
      </dgm:t>
    </dgm:pt>
    <dgm:pt modelId="{B74AC9EF-4FC8-48D4-B695-C1DB9CC207FE}">
      <dgm:prSet phldrT="[Text]" phldr="1"/>
      <dgm:spPr/>
      <dgm:t>
        <a:bodyPr/>
        <a:lstStyle/>
        <a:p>
          <a:endParaRPr lang="en-US" dirty="0"/>
        </a:p>
      </dgm:t>
    </dgm:pt>
    <dgm:pt modelId="{1F177AEA-041A-4AF4-AABE-3ACE24F0CAE6}" type="parTrans" cxnId="{FA601306-A9D2-4D8A-8878-9F2EDF4CEBB5}">
      <dgm:prSet/>
      <dgm:spPr/>
      <dgm:t>
        <a:bodyPr/>
        <a:lstStyle/>
        <a:p>
          <a:endParaRPr lang="en-US"/>
        </a:p>
      </dgm:t>
    </dgm:pt>
    <dgm:pt modelId="{0F3B7E2F-4C35-4283-A142-74264EF16C61}" type="sibTrans" cxnId="{FA601306-A9D2-4D8A-8878-9F2EDF4CEBB5}">
      <dgm:prSet/>
      <dgm:spPr/>
      <dgm:t>
        <a:bodyPr/>
        <a:lstStyle/>
        <a:p>
          <a:endParaRPr lang="en-US"/>
        </a:p>
      </dgm:t>
    </dgm:pt>
    <dgm:pt modelId="{95A1DD6D-E57E-4721-BB3E-2A8EBBC9B884}">
      <dgm:prSet phldrT="[Text]" phldr="1"/>
      <dgm:spPr/>
      <dgm:t>
        <a:bodyPr/>
        <a:lstStyle/>
        <a:p>
          <a:endParaRPr lang="en-US" dirty="0"/>
        </a:p>
      </dgm:t>
    </dgm:pt>
    <dgm:pt modelId="{3DFB17BB-C061-46E3-9F6E-29657EFE7A7F}" type="parTrans" cxnId="{814CA511-6503-4D2E-9614-48B29F705F7A}">
      <dgm:prSet/>
      <dgm:spPr/>
      <dgm:t>
        <a:bodyPr/>
        <a:lstStyle/>
        <a:p>
          <a:endParaRPr lang="en-US"/>
        </a:p>
      </dgm:t>
    </dgm:pt>
    <dgm:pt modelId="{6240D8E6-4C56-455F-B579-B2AC314CF7DB}" type="sibTrans" cxnId="{814CA511-6503-4D2E-9614-48B29F705F7A}">
      <dgm:prSet/>
      <dgm:spPr/>
      <dgm:t>
        <a:bodyPr/>
        <a:lstStyle/>
        <a:p>
          <a:endParaRPr lang="en-US"/>
        </a:p>
      </dgm:t>
    </dgm:pt>
    <dgm:pt modelId="{FCE1BD40-0DCA-4BAD-A6D0-4FF447BA5058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CC00"/>
              </a:solidFill>
            </a:rPr>
            <a:t>Marzano</a:t>
          </a:r>
          <a:endParaRPr lang="en-US" sz="2800" dirty="0">
            <a:solidFill>
              <a:srgbClr val="00CC00"/>
            </a:solidFill>
          </a:endParaRPr>
        </a:p>
      </dgm:t>
    </dgm:pt>
    <dgm:pt modelId="{38C5AF88-E66E-4183-8995-2C1650A7BEA3}" type="parTrans" cxnId="{206DE89C-EFAF-4E56-A0EC-7286F6A71FA8}">
      <dgm:prSet/>
      <dgm:spPr/>
      <dgm:t>
        <a:bodyPr/>
        <a:lstStyle/>
        <a:p>
          <a:endParaRPr lang="en-US" dirty="0"/>
        </a:p>
      </dgm:t>
    </dgm:pt>
    <dgm:pt modelId="{CD307204-8017-4EDB-B736-A0CB50152E38}" type="sibTrans" cxnId="{206DE89C-EFAF-4E56-A0EC-7286F6A71FA8}">
      <dgm:prSet/>
      <dgm:spPr/>
      <dgm:t>
        <a:bodyPr/>
        <a:lstStyle/>
        <a:p>
          <a:endParaRPr lang="en-US"/>
        </a:p>
      </dgm:t>
    </dgm:pt>
    <dgm:pt modelId="{7066810F-6197-41A7-BF5C-4AB474382DD2}">
      <dgm:prSet phldrT="[Text]" phldr="1"/>
      <dgm:spPr/>
      <dgm:t>
        <a:bodyPr/>
        <a:lstStyle/>
        <a:p>
          <a:endParaRPr lang="en-US" dirty="0"/>
        </a:p>
      </dgm:t>
    </dgm:pt>
    <dgm:pt modelId="{6143FAF0-D9C8-4910-9136-79705F10EC40}" type="parTrans" cxnId="{4AA9C14A-7A10-43A8-815B-D45F4D06F5E1}">
      <dgm:prSet/>
      <dgm:spPr/>
      <dgm:t>
        <a:bodyPr/>
        <a:lstStyle/>
        <a:p>
          <a:endParaRPr lang="en-US"/>
        </a:p>
      </dgm:t>
    </dgm:pt>
    <dgm:pt modelId="{2F6AE04A-A070-4090-B5D8-37AA70B3AA6F}" type="sibTrans" cxnId="{4AA9C14A-7A10-43A8-815B-D45F4D06F5E1}">
      <dgm:prSet/>
      <dgm:spPr/>
      <dgm:t>
        <a:bodyPr/>
        <a:lstStyle/>
        <a:p>
          <a:endParaRPr lang="en-US"/>
        </a:p>
      </dgm:t>
    </dgm:pt>
    <dgm:pt modelId="{1C8E9ECB-582D-4A0C-A692-67DE331FCD08}">
      <dgm:prSet phldrT="[Text]" phldr="1"/>
      <dgm:spPr/>
      <dgm:t>
        <a:bodyPr/>
        <a:lstStyle/>
        <a:p>
          <a:endParaRPr lang="en-US" dirty="0"/>
        </a:p>
      </dgm:t>
    </dgm:pt>
    <dgm:pt modelId="{E638628F-95AA-403B-A308-F8D918B1B531}" type="parTrans" cxnId="{B2E3D56B-AD70-41A8-B55D-59EFFEBDB9F2}">
      <dgm:prSet/>
      <dgm:spPr/>
      <dgm:t>
        <a:bodyPr/>
        <a:lstStyle/>
        <a:p>
          <a:endParaRPr lang="en-US"/>
        </a:p>
      </dgm:t>
    </dgm:pt>
    <dgm:pt modelId="{E5965DE7-27CD-4A8A-B7E1-F8951D075F64}" type="sibTrans" cxnId="{B2E3D56B-AD70-41A8-B55D-59EFFEBDB9F2}">
      <dgm:prSet/>
      <dgm:spPr/>
      <dgm:t>
        <a:bodyPr/>
        <a:lstStyle/>
        <a:p>
          <a:endParaRPr lang="en-US"/>
        </a:p>
      </dgm:t>
    </dgm:pt>
    <dgm:pt modelId="{3F9B7ABD-6933-4640-9B3D-3E6D25E859FE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CCFF"/>
              </a:solidFill>
            </a:rPr>
            <a:t>Tulsa</a:t>
          </a:r>
          <a:endParaRPr lang="en-US" sz="2800" dirty="0">
            <a:solidFill>
              <a:srgbClr val="00CCFF"/>
            </a:solidFill>
          </a:endParaRPr>
        </a:p>
      </dgm:t>
    </dgm:pt>
    <dgm:pt modelId="{209730DF-D40A-48D1-B0DE-38FAF5E49611}" type="parTrans" cxnId="{677C7357-4C05-4CF2-94A2-CE027423401A}">
      <dgm:prSet/>
      <dgm:spPr/>
      <dgm:t>
        <a:bodyPr/>
        <a:lstStyle/>
        <a:p>
          <a:endParaRPr lang="en-US" dirty="0"/>
        </a:p>
      </dgm:t>
    </dgm:pt>
    <dgm:pt modelId="{B4AA19E6-8CD5-4A50-BE23-EC0224B89AD8}" type="sibTrans" cxnId="{677C7357-4C05-4CF2-94A2-CE027423401A}">
      <dgm:prSet/>
      <dgm:spPr/>
      <dgm:t>
        <a:bodyPr/>
        <a:lstStyle/>
        <a:p>
          <a:endParaRPr lang="en-US"/>
        </a:p>
      </dgm:t>
    </dgm:pt>
    <dgm:pt modelId="{B6CEDC12-4C3C-4544-8976-E125F365AC17}">
      <dgm:prSet phldrT="[Text]" phldr="1"/>
      <dgm:spPr/>
      <dgm:t>
        <a:bodyPr/>
        <a:lstStyle/>
        <a:p>
          <a:endParaRPr lang="en-US" dirty="0"/>
        </a:p>
      </dgm:t>
    </dgm:pt>
    <dgm:pt modelId="{1BDFA07F-00C3-483D-A84E-2B6B1F60FBC1}" type="parTrans" cxnId="{E1075C43-F324-48B9-85FC-7D3354CFE7ED}">
      <dgm:prSet/>
      <dgm:spPr/>
      <dgm:t>
        <a:bodyPr/>
        <a:lstStyle/>
        <a:p>
          <a:endParaRPr lang="en-US"/>
        </a:p>
      </dgm:t>
    </dgm:pt>
    <dgm:pt modelId="{A38886F9-1537-4F53-9A03-B5EB50A4AED5}" type="sibTrans" cxnId="{E1075C43-F324-48B9-85FC-7D3354CFE7ED}">
      <dgm:prSet/>
      <dgm:spPr/>
      <dgm:t>
        <a:bodyPr/>
        <a:lstStyle/>
        <a:p>
          <a:endParaRPr lang="en-US"/>
        </a:p>
      </dgm:t>
    </dgm:pt>
    <dgm:pt modelId="{01D2E9A7-20A5-46D8-A18E-C4B996487B45}">
      <dgm:prSet phldrT="[Text]" phldr="1"/>
      <dgm:spPr/>
      <dgm:t>
        <a:bodyPr/>
        <a:lstStyle/>
        <a:p>
          <a:endParaRPr lang="en-US" dirty="0"/>
        </a:p>
      </dgm:t>
    </dgm:pt>
    <dgm:pt modelId="{A1579D78-B2A2-42D0-ADA4-2233EFDD1311}" type="parTrans" cxnId="{6AD72B28-7759-4E6D-B44E-71927BF24E3E}">
      <dgm:prSet/>
      <dgm:spPr/>
      <dgm:t>
        <a:bodyPr/>
        <a:lstStyle/>
        <a:p>
          <a:endParaRPr lang="en-US"/>
        </a:p>
      </dgm:t>
    </dgm:pt>
    <dgm:pt modelId="{E490AB7C-829D-400E-A937-6AD9B12552DA}" type="sibTrans" cxnId="{6AD72B28-7759-4E6D-B44E-71927BF24E3E}">
      <dgm:prSet/>
      <dgm:spPr/>
      <dgm:t>
        <a:bodyPr/>
        <a:lstStyle/>
        <a:p>
          <a:endParaRPr lang="en-US"/>
        </a:p>
      </dgm:t>
    </dgm:pt>
    <dgm:pt modelId="{F29484F5-2FAF-4BBE-8E83-B140E45BEAF1}" type="pres">
      <dgm:prSet presAssocID="{F28E615B-2C0B-4DBF-918A-71E9E35E511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4ED96-1F61-4C2F-B6D5-505A4C0E769D}" type="pres">
      <dgm:prSet presAssocID="{F28E615B-2C0B-4DBF-918A-71E9E35E511E}" presName="cycle" presStyleCnt="0"/>
      <dgm:spPr/>
    </dgm:pt>
    <dgm:pt modelId="{8264E2CE-D21C-4917-B93D-A6CF5FC0C781}" type="pres">
      <dgm:prSet presAssocID="{F28E615B-2C0B-4DBF-918A-71E9E35E511E}" presName="centerShape" presStyleCnt="0"/>
      <dgm:spPr/>
    </dgm:pt>
    <dgm:pt modelId="{6FC8C5CA-6B28-4630-91D7-662DCC780A9D}" type="pres">
      <dgm:prSet presAssocID="{F28E615B-2C0B-4DBF-918A-71E9E35E511E}" presName="connSite" presStyleLbl="node1" presStyleIdx="0" presStyleCnt="4"/>
      <dgm:spPr/>
    </dgm:pt>
    <dgm:pt modelId="{C993D437-DBDA-460C-A343-5D824EE28173}" type="pres">
      <dgm:prSet presAssocID="{F28E615B-2C0B-4DBF-918A-71E9E35E511E}" presName="visible" presStyleLbl="node1" presStyleIdx="0" presStyleCnt="4" custScaleX="135997" custScaleY="137406" custLinFactNeighborX="-4859" custLinFactNeighborY="-1494"/>
      <dgm:spPr/>
    </dgm:pt>
    <dgm:pt modelId="{1ACB4BF5-4A2A-49CD-86B9-5EEF3AF2CC99}" type="pres">
      <dgm:prSet presAssocID="{BAC1FB06-4E4E-493D-8572-1D4CCB59AD1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88DAA74-F274-44E9-8D31-9707AFE96AB1}" type="pres">
      <dgm:prSet presAssocID="{3C6053D8-81E1-4DE8-8950-494E8E8757CC}" presName="node" presStyleCnt="0"/>
      <dgm:spPr/>
    </dgm:pt>
    <dgm:pt modelId="{6CBAB7D3-02B7-4087-AAAA-B7B038F9B792}" type="pres">
      <dgm:prSet presAssocID="{3C6053D8-81E1-4DE8-8950-494E8E8757CC}" presName="parentNode" presStyleLbl="node1" presStyleIdx="1" presStyleCnt="4" custScaleX="157226" custLinFactNeighborX="50862" custLinFactNeighborY="56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DE357-7189-4F1F-8881-F115BC8B55CB}" type="pres">
      <dgm:prSet presAssocID="{3C6053D8-81E1-4DE8-8950-494E8E8757C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586DF-A0F0-4F5A-B80F-2E89EDCD5D13}" type="pres">
      <dgm:prSet presAssocID="{38C5AF88-E66E-4183-8995-2C1650A7BEA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C06E80A-0F63-4963-ABF4-D0A196FB00A3}" type="pres">
      <dgm:prSet presAssocID="{FCE1BD40-0DCA-4BAD-A6D0-4FF447BA5058}" presName="node" presStyleCnt="0"/>
      <dgm:spPr/>
    </dgm:pt>
    <dgm:pt modelId="{FF956197-D733-431B-B9D1-07070E6A22A9}" type="pres">
      <dgm:prSet presAssocID="{FCE1BD40-0DCA-4BAD-A6D0-4FF447BA5058}" presName="parentNode" presStyleLbl="node1" presStyleIdx="2" presStyleCnt="4" custScaleX="148711" custLinFactNeighborX="44403" custLinFactNeighborY="64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5AEF-8D3D-4833-8941-49C25EB51F30}" type="pres">
      <dgm:prSet presAssocID="{FCE1BD40-0DCA-4BAD-A6D0-4FF447BA505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26996-1E59-448E-B0A3-86AD5A31CC57}" type="pres">
      <dgm:prSet presAssocID="{209730DF-D40A-48D1-B0DE-38FAF5E4961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2BA32EA-8422-41D4-996F-93A902AF4021}" type="pres">
      <dgm:prSet presAssocID="{3F9B7ABD-6933-4640-9B3D-3E6D25E859FE}" presName="node" presStyleCnt="0"/>
      <dgm:spPr/>
    </dgm:pt>
    <dgm:pt modelId="{3F98401D-E98B-416B-B35E-6385BBB9A2E5}" type="pres">
      <dgm:prSet presAssocID="{3F9B7ABD-6933-4640-9B3D-3E6D25E859FE}" presName="parentNode" presStyleLbl="node1" presStyleIdx="3" presStyleCnt="4" custScaleX="148511" custLinFactNeighborX="56720" custLinFactNeighborY="1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C5A43-2E40-4D1A-A25A-2587F54E8D43}" type="pres">
      <dgm:prSet presAssocID="{3F9B7ABD-6933-4640-9B3D-3E6D25E859F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C4F2C-60B8-4F61-9AA7-573789121634}" type="presOf" srcId="{B74AC9EF-4FC8-48D4-B695-C1DB9CC207FE}" destId="{D22DE357-7189-4F1F-8881-F115BC8B55CB}" srcOrd="0" destOrd="0" presId="urn:microsoft.com/office/officeart/2005/8/layout/radial2"/>
    <dgm:cxn modelId="{6A97D2AE-7A75-4763-9BC7-6716F6696A62}" type="presOf" srcId="{FCE1BD40-0DCA-4BAD-A6D0-4FF447BA5058}" destId="{FF956197-D733-431B-B9D1-07070E6A22A9}" srcOrd="0" destOrd="0" presId="urn:microsoft.com/office/officeart/2005/8/layout/radial2"/>
    <dgm:cxn modelId="{4BEC6D1D-F46A-4CA5-854E-A3C48DCC56AB}" type="presOf" srcId="{7066810F-6197-41A7-BF5C-4AB474382DD2}" destId="{25195AEF-8D3D-4833-8941-49C25EB51F30}" srcOrd="0" destOrd="0" presId="urn:microsoft.com/office/officeart/2005/8/layout/radial2"/>
    <dgm:cxn modelId="{77A1E83C-DA44-48E8-8714-1327311F0864}" type="presOf" srcId="{01D2E9A7-20A5-46D8-A18E-C4B996487B45}" destId="{51FC5A43-2E40-4D1A-A25A-2587F54E8D43}" srcOrd="0" destOrd="1" presId="urn:microsoft.com/office/officeart/2005/8/layout/radial2"/>
    <dgm:cxn modelId="{6AD72B28-7759-4E6D-B44E-71927BF24E3E}" srcId="{3F9B7ABD-6933-4640-9B3D-3E6D25E859FE}" destId="{01D2E9A7-20A5-46D8-A18E-C4B996487B45}" srcOrd="1" destOrd="0" parTransId="{A1579D78-B2A2-42D0-ADA4-2233EFDD1311}" sibTransId="{E490AB7C-829D-400E-A937-6AD9B12552DA}"/>
    <dgm:cxn modelId="{C931C79B-60F4-44F0-B659-10ED2D0BEB3D}" type="presOf" srcId="{BAC1FB06-4E4E-493D-8572-1D4CCB59AD13}" destId="{1ACB4BF5-4A2A-49CD-86B9-5EEF3AF2CC99}" srcOrd="0" destOrd="0" presId="urn:microsoft.com/office/officeart/2005/8/layout/radial2"/>
    <dgm:cxn modelId="{C7DAA8CD-291C-4891-90DC-10A41BA46D25}" type="presOf" srcId="{F28E615B-2C0B-4DBF-918A-71E9E35E511E}" destId="{F29484F5-2FAF-4BBE-8E83-B140E45BEAF1}" srcOrd="0" destOrd="0" presId="urn:microsoft.com/office/officeart/2005/8/layout/radial2"/>
    <dgm:cxn modelId="{814CA511-6503-4D2E-9614-48B29F705F7A}" srcId="{3C6053D8-81E1-4DE8-8950-494E8E8757CC}" destId="{95A1DD6D-E57E-4721-BB3E-2A8EBBC9B884}" srcOrd="1" destOrd="0" parTransId="{3DFB17BB-C061-46E3-9F6E-29657EFE7A7F}" sibTransId="{6240D8E6-4C56-455F-B579-B2AC314CF7DB}"/>
    <dgm:cxn modelId="{2C134A4E-3F48-41F6-8A00-BEF21A06FEC9}" srcId="{F28E615B-2C0B-4DBF-918A-71E9E35E511E}" destId="{3C6053D8-81E1-4DE8-8950-494E8E8757CC}" srcOrd="0" destOrd="0" parTransId="{BAC1FB06-4E4E-493D-8572-1D4CCB59AD13}" sibTransId="{EC6EA7F8-1520-4B9C-872F-D531E60E7DDF}"/>
    <dgm:cxn modelId="{FA601306-A9D2-4D8A-8878-9F2EDF4CEBB5}" srcId="{3C6053D8-81E1-4DE8-8950-494E8E8757CC}" destId="{B74AC9EF-4FC8-48D4-B695-C1DB9CC207FE}" srcOrd="0" destOrd="0" parTransId="{1F177AEA-041A-4AF4-AABE-3ACE24F0CAE6}" sibTransId="{0F3B7E2F-4C35-4283-A142-74264EF16C61}"/>
    <dgm:cxn modelId="{05CAC524-832E-4088-B8C4-8630FD535290}" type="presOf" srcId="{3C6053D8-81E1-4DE8-8950-494E8E8757CC}" destId="{6CBAB7D3-02B7-4087-AAAA-B7B038F9B792}" srcOrd="0" destOrd="0" presId="urn:microsoft.com/office/officeart/2005/8/layout/radial2"/>
    <dgm:cxn modelId="{B2E3D56B-AD70-41A8-B55D-59EFFEBDB9F2}" srcId="{FCE1BD40-0DCA-4BAD-A6D0-4FF447BA5058}" destId="{1C8E9ECB-582D-4A0C-A692-67DE331FCD08}" srcOrd="1" destOrd="0" parTransId="{E638628F-95AA-403B-A308-F8D918B1B531}" sibTransId="{E5965DE7-27CD-4A8A-B7E1-F8951D075F64}"/>
    <dgm:cxn modelId="{7BB3CD2E-5389-4C6E-A84B-6E3CA3767309}" type="presOf" srcId="{3F9B7ABD-6933-4640-9B3D-3E6D25E859FE}" destId="{3F98401D-E98B-416B-B35E-6385BBB9A2E5}" srcOrd="0" destOrd="0" presId="urn:microsoft.com/office/officeart/2005/8/layout/radial2"/>
    <dgm:cxn modelId="{206DE89C-EFAF-4E56-A0EC-7286F6A71FA8}" srcId="{F28E615B-2C0B-4DBF-918A-71E9E35E511E}" destId="{FCE1BD40-0DCA-4BAD-A6D0-4FF447BA5058}" srcOrd="1" destOrd="0" parTransId="{38C5AF88-E66E-4183-8995-2C1650A7BEA3}" sibTransId="{CD307204-8017-4EDB-B736-A0CB50152E38}"/>
    <dgm:cxn modelId="{FFDB95EB-9196-4A90-8FCD-54654D9F009C}" type="presOf" srcId="{95A1DD6D-E57E-4721-BB3E-2A8EBBC9B884}" destId="{D22DE357-7189-4F1F-8881-F115BC8B55CB}" srcOrd="0" destOrd="1" presId="urn:microsoft.com/office/officeart/2005/8/layout/radial2"/>
    <dgm:cxn modelId="{677C7357-4C05-4CF2-94A2-CE027423401A}" srcId="{F28E615B-2C0B-4DBF-918A-71E9E35E511E}" destId="{3F9B7ABD-6933-4640-9B3D-3E6D25E859FE}" srcOrd="2" destOrd="0" parTransId="{209730DF-D40A-48D1-B0DE-38FAF5E49611}" sibTransId="{B4AA19E6-8CD5-4A50-BE23-EC0224B89AD8}"/>
    <dgm:cxn modelId="{4FB644BC-F09F-4A5C-8954-26DD4CCEA8A8}" type="presOf" srcId="{38C5AF88-E66E-4183-8995-2C1650A7BEA3}" destId="{96E586DF-A0F0-4F5A-B80F-2E89EDCD5D13}" srcOrd="0" destOrd="0" presId="urn:microsoft.com/office/officeart/2005/8/layout/radial2"/>
    <dgm:cxn modelId="{C9693F2B-60E5-4D31-90DB-34AB57516F68}" type="presOf" srcId="{B6CEDC12-4C3C-4544-8976-E125F365AC17}" destId="{51FC5A43-2E40-4D1A-A25A-2587F54E8D43}" srcOrd="0" destOrd="0" presId="urn:microsoft.com/office/officeart/2005/8/layout/radial2"/>
    <dgm:cxn modelId="{77E208B2-BEDC-4C07-A2AE-64C2E904CD06}" type="presOf" srcId="{1C8E9ECB-582D-4A0C-A692-67DE331FCD08}" destId="{25195AEF-8D3D-4833-8941-49C25EB51F30}" srcOrd="0" destOrd="1" presId="urn:microsoft.com/office/officeart/2005/8/layout/radial2"/>
    <dgm:cxn modelId="{E1075C43-F324-48B9-85FC-7D3354CFE7ED}" srcId="{3F9B7ABD-6933-4640-9B3D-3E6D25E859FE}" destId="{B6CEDC12-4C3C-4544-8976-E125F365AC17}" srcOrd="0" destOrd="0" parTransId="{1BDFA07F-00C3-483D-A84E-2B6B1F60FBC1}" sibTransId="{A38886F9-1537-4F53-9A03-B5EB50A4AED5}"/>
    <dgm:cxn modelId="{4AA9C14A-7A10-43A8-815B-D45F4D06F5E1}" srcId="{FCE1BD40-0DCA-4BAD-A6D0-4FF447BA5058}" destId="{7066810F-6197-41A7-BF5C-4AB474382DD2}" srcOrd="0" destOrd="0" parTransId="{6143FAF0-D9C8-4910-9136-79705F10EC40}" sibTransId="{2F6AE04A-A070-4090-B5D8-37AA70B3AA6F}"/>
    <dgm:cxn modelId="{507AE589-04E1-4CC4-944C-CFD8934B52C1}" type="presOf" srcId="{209730DF-D40A-48D1-B0DE-38FAF5E49611}" destId="{98B26996-1E59-448E-B0A3-86AD5A31CC57}" srcOrd="0" destOrd="0" presId="urn:microsoft.com/office/officeart/2005/8/layout/radial2"/>
    <dgm:cxn modelId="{6824346A-D7ED-44A9-A22D-8B77E7954DC5}" type="presParOf" srcId="{F29484F5-2FAF-4BBE-8E83-B140E45BEAF1}" destId="{7A84ED96-1F61-4C2F-B6D5-505A4C0E769D}" srcOrd="0" destOrd="0" presId="urn:microsoft.com/office/officeart/2005/8/layout/radial2"/>
    <dgm:cxn modelId="{D0B234E2-1206-4060-8FB8-A83B52369C12}" type="presParOf" srcId="{7A84ED96-1F61-4C2F-B6D5-505A4C0E769D}" destId="{8264E2CE-D21C-4917-B93D-A6CF5FC0C781}" srcOrd="0" destOrd="0" presId="urn:microsoft.com/office/officeart/2005/8/layout/radial2"/>
    <dgm:cxn modelId="{AF553756-004D-4F90-B1A2-AA17E6FD0FFA}" type="presParOf" srcId="{8264E2CE-D21C-4917-B93D-A6CF5FC0C781}" destId="{6FC8C5CA-6B28-4630-91D7-662DCC780A9D}" srcOrd="0" destOrd="0" presId="urn:microsoft.com/office/officeart/2005/8/layout/radial2"/>
    <dgm:cxn modelId="{7657BB5F-18FC-4309-98A7-3EACAD3E1B87}" type="presParOf" srcId="{8264E2CE-D21C-4917-B93D-A6CF5FC0C781}" destId="{C993D437-DBDA-460C-A343-5D824EE28173}" srcOrd="1" destOrd="0" presId="urn:microsoft.com/office/officeart/2005/8/layout/radial2"/>
    <dgm:cxn modelId="{D4602A1E-CC4B-4D8B-B590-5771676BAEAF}" type="presParOf" srcId="{7A84ED96-1F61-4C2F-B6D5-505A4C0E769D}" destId="{1ACB4BF5-4A2A-49CD-86B9-5EEF3AF2CC99}" srcOrd="1" destOrd="0" presId="urn:microsoft.com/office/officeart/2005/8/layout/radial2"/>
    <dgm:cxn modelId="{6E0788E8-346C-492B-A034-671E95B4959A}" type="presParOf" srcId="{7A84ED96-1F61-4C2F-B6D5-505A4C0E769D}" destId="{F88DAA74-F274-44E9-8D31-9707AFE96AB1}" srcOrd="2" destOrd="0" presId="urn:microsoft.com/office/officeart/2005/8/layout/radial2"/>
    <dgm:cxn modelId="{AB7A4C82-D9DA-4506-8EB5-884A7B16B1BD}" type="presParOf" srcId="{F88DAA74-F274-44E9-8D31-9707AFE96AB1}" destId="{6CBAB7D3-02B7-4087-AAAA-B7B038F9B792}" srcOrd="0" destOrd="0" presId="urn:microsoft.com/office/officeart/2005/8/layout/radial2"/>
    <dgm:cxn modelId="{64F57B28-0D75-4CDE-85B8-86868D6298F6}" type="presParOf" srcId="{F88DAA74-F274-44E9-8D31-9707AFE96AB1}" destId="{D22DE357-7189-4F1F-8881-F115BC8B55CB}" srcOrd="1" destOrd="0" presId="urn:microsoft.com/office/officeart/2005/8/layout/radial2"/>
    <dgm:cxn modelId="{8C70CAF8-E737-463A-82D0-261CC630FD4D}" type="presParOf" srcId="{7A84ED96-1F61-4C2F-B6D5-505A4C0E769D}" destId="{96E586DF-A0F0-4F5A-B80F-2E89EDCD5D13}" srcOrd="3" destOrd="0" presId="urn:microsoft.com/office/officeart/2005/8/layout/radial2"/>
    <dgm:cxn modelId="{2D190744-9492-4B92-8423-D17B0244536E}" type="presParOf" srcId="{7A84ED96-1F61-4C2F-B6D5-505A4C0E769D}" destId="{5C06E80A-0F63-4963-ABF4-D0A196FB00A3}" srcOrd="4" destOrd="0" presId="urn:microsoft.com/office/officeart/2005/8/layout/radial2"/>
    <dgm:cxn modelId="{3AF85540-4713-4C0E-BDE9-18753E88AF36}" type="presParOf" srcId="{5C06E80A-0F63-4963-ABF4-D0A196FB00A3}" destId="{FF956197-D733-431B-B9D1-07070E6A22A9}" srcOrd="0" destOrd="0" presId="urn:microsoft.com/office/officeart/2005/8/layout/radial2"/>
    <dgm:cxn modelId="{19CBE340-0FAD-4380-84CC-E8FAB7BA01A6}" type="presParOf" srcId="{5C06E80A-0F63-4963-ABF4-D0A196FB00A3}" destId="{25195AEF-8D3D-4833-8941-49C25EB51F30}" srcOrd="1" destOrd="0" presId="urn:microsoft.com/office/officeart/2005/8/layout/radial2"/>
    <dgm:cxn modelId="{EB769A9F-36BD-4AB0-B160-2ABA022D9DD0}" type="presParOf" srcId="{7A84ED96-1F61-4C2F-B6D5-505A4C0E769D}" destId="{98B26996-1E59-448E-B0A3-86AD5A31CC57}" srcOrd="5" destOrd="0" presId="urn:microsoft.com/office/officeart/2005/8/layout/radial2"/>
    <dgm:cxn modelId="{0633CB3F-5D4C-4398-A9B8-C8C340B2EF57}" type="presParOf" srcId="{7A84ED96-1F61-4C2F-B6D5-505A4C0E769D}" destId="{82BA32EA-8422-41D4-996F-93A902AF4021}" srcOrd="6" destOrd="0" presId="urn:microsoft.com/office/officeart/2005/8/layout/radial2"/>
    <dgm:cxn modelId="{91E30A3E-01E0-4118-AEAD-00C73C1948D3}" type="presParOf" srcId="{82BA32EA-8422-41D4-996F-93A902AF4021}" destId="{3F98401D-E98B-416B-B35E-6385BBB9A2E5}" srcOrd="0" destOrd="0" presId="urn:microsoft.com/office/officeart/2005/8/layout/radial2"/>
    <dgm:cxn modelId="{244C267B-E459-4640-87A9-2BB92B957F3D}" type="presParOf" srcId="{82BA32EA-8422-41D4-996F-93A902AF4021}" destId="{51FC5A43-2E40-4D1A-A25A-2587F54E8D4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B26996-1E59-448E-B0A3-86AD5A31CC57}">
      <dsp:nvSpPr>
        <dsp:cNvPr id="0" name=""/>
        <dsp:cNvSpPr/>
      </dsp:nvSpPr>
      <dsp:spPr>
        <a:xfrm rot="2027433">
          <a:off x="2855929" y="3172960"/>
          <a:ext cx="1193476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193476" y="2434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586DF-A0F0-4F5A-B80F-2E89EDCD5D13}">
      <dsp:nvSpPr>
        <dsp:cNvPr id="0" name=""/>
        <dsp:cNvSpPr/>
      </dsp:nvSpPr>
      <dsp:spPr>
        <a:xfrm rot="108572">
          <a:off x="2956488" y="2355166"/>
          <a:ext cx="98085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980859" y="2434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B4BF5-4A2A-49CD-86B9-5EEF3AF2CC99}">
      <dsp:nvSpPr>
        <dsp:cNvPr id="0" name=""/>
        <dsp:cNvSpPr/>
      </dsp:nvSpPr>
      <dsp:spPr>
        <a:xfrm rot="19586011">
          <a:off x="2869187" y="1502760"/>
          <a:ext cx="104998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49989" y="2434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3D437-DBDA-460C-A343-5D824EE28173}">
      <dsp:nvSpPr>
        <dsp:cNvPr id="0" name=""/>
        <dsp:cNvSpPr/>
      </dsp:nvSpPr>
      <dsp:spPr>
        <a:xfrm>
          <a:off x="533408" y="762006"/>
          <a:ext cx="3055558" cy="3087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AB7D3-02B7-4087-AAAA-B7B038F9B792}">
      <dsp:nvSpPr>
        <dsp:cNvPr id="0" name=""/>
        <dsp:cNvSpPr/>
      </dsp:nvSpPr>
      <dsp:spPr>
        <a:xfrm>
          <a:off x="3505197" y="76198"/>
          <a:ext cx="2119516" cy="1348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Danielson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3505197" y="76198"/>
        <a:ext cx="2119516" cy="1348070"/>
      </dsp:txXfrm>
    </dsp:sp>
    <dsp:sp modelId="{D22DE357-7189-4F1F-8881-F115BC8B55CB}">
      <dsp:nvSpPr>
        <dsp:cNvPr id="0" name=""/>
        <dsp:cNvSpPr/>
      </dsp:nvSpPr>
      <dsp:spPr>
        <a:xfrm>
          <a:off x="4795213" y="76198"/>
          <a:ext cx="3179275" cy="134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</dsp:txBody>
      <dsp:txXfrm>
        <a:off x="4795213" y="76198"/>
        <a:ext cx="3179275" cy="1348070"/>
      </dsp:txXfrm>
    </dsp:sp>
    <dsp:sp modelId="{FF956197-D733-431B-B9D1-07070E6A22A9}">
      <dsp:nvSpPr>
        <dsp:cNvPr id="0" name=""/>
        <dsp:cNvSpPr/>
      </dsp:nvSpPr>
      <dsp:spPr>
        <a:xfrm>
          <a:off x="3935998" y="1752595"/>
          <a:ext cx="2004728" cy="1348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CC00"/>
              </a:solidFill>
            </a:rPr>
            <a:t>Marzano</a:t>
          </a:r>
          <a:endParaRPr lang="en-US" sz="2800" kern="1200" dirty="0">
            <a:solidFill>
              <a:srgbClr val="00CC00"/>
            </a:solidFill>
          </a:endParaRPr>
        </a:p>
      </dsp:txBody>
      <dsp:txXfrm>
        <a:off x="3935998" y="1752595"/>
        <a:ext cx="2004728" cy="1348070"/>
      </dsp:txXfrm>
    </dsp:sp>
    <dsp:sp modelId="{25195AEF-8D3D-4833-8941-49C25EB51F30}">
      <dsp:nvSpPr>
        <dsp:cNvPr id="0" name=""/>
        <dsp:cNvSpPr/>
      </dsp:nvSpPr>
      <dsp:spPr>
        <a:xfrm>
          <a:off x="5254711" y="1752595"/>
          <a:ext cx="3007093" cy="134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</dsp:txBody>
      <dsp:txXfrm>
        <a:off x="5254711" y="1752595"/>
        <a:ext cx="3007093" cy="1348070"/>
      </dsp:txXfrm>
    </dsp:sp>
    <dsp:sp modelId="{3F98401D-E98B-416B-B35E-6385BBB9A2E5}">
      <dsp:nvSpPr>
        <dsp:cNvPr id="0" name=""/>
        <dsp:cNvSpPr/>
      </dsp:nvSpPr>
      <dsp:spPr>
        <a:xfrm>
          <a:off x="3657595" y="3330292"/>
          <a:ext cx="2002032" cy="1348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CCFF"/>
              </a:solidFill>
            </a:rPr>
            <a:t>Tulsa</a:t>
          </a:r>
          <a:endParaRPr lang="en-US" sz="2800" kern="1200" dirty="0">
            <a:solidFill>
              <a:srgbClr val="00CCFF"/>
            </a:solidFill>
          </a:endParaRPr>
        </a:p>
      </dsp:txBody>
      <dsp:txXfrm>
        <a:off x="3657595" y="3330292"/>
        <a:ext cx="2002032" cy="1348070"/>
      </dsp:txXfrm>
    </dsp:sp>
    <dsp:sp modelId="{51FC5A43-2E40-4D1A-A25A-2587F54E8D43}">
      <dsp:nvSpPr>
        <dsp:cNvPr id="0" name=""/>
        <dsp:cNvSpPr/>
      </dsp:nvSpPr>
      <dsp:spPr>
        <a:xfrm>
          <a:off x="4976982" y="3330292"/>
          <a:ext cx="3003048" cy="134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</dsp:txBody>
      <dsp:txXfrm>
        <a:off x="4976982" y="3330292"/>
        <a:ext cx="3003048" cy="134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de.ok.gov/Teacher/Commiss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klahomaTLE@sde.ok.gov" TargetMode="External"/><Relationship Id="rId4" Type="http://schemas.openxmlformats.org/officeDocument/2006/relationships/hyperlink" Target="mailto:Alicia.Currin-Moore@sde.ok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3352801"/>
            <a:ext cx="7772400" cy="258002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Oklahoma’s Teacher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Leader Evaluation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System and Great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Expectations: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Putting the Pieces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Together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7753800" cy="2362200"/>
          </a:xfrm>
        </p:spPr>
        <p:txBody>
          <a:bodyPr/>
          <a:lstStyle/>
          <a:p>
            <a:r>
              <a:rPr lang="en-US" dirty="0" smtClean="0"/>
              <a:t>Alicia Currin-Moore </a:t>
            </a:r>
          </a:p>
          <a:p>
            <a:r>
              <a:rPr lang="en-US" dirty="0" smtClean="0"/>
              <a:t>Executive  Director , TLE</a:t>
            </a:r>
          </a:p>
          <a:p>
            <a:r>
              <a:rPr lang="en-US" dirty="0" smtClean="0"/>
              <a:t>Oklahoma State Department of Education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 smtClean="0"/>
              <a:t> </a:t>
            </a:r>
            <a:r>
              <a:rPr lang="en-US" sz="1400" b="1" dirty="0"/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4000" u="sng" dirty="0" smtClean="0"/>
              <a:t>Teacher Characteristics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Organizational and classroom management skills,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ability to provide effective instruction,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focus on continuous improvement and professional growth,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interpersonal skills, and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leadership skills. </a:t>
            </a:r>
          </a:p>
          <a:p>
            <a:pPr marL="109728"/>
            <a:r>
              <a:rPr lang="en-US" sz="4000" dirty="0" smtClean="0"/>
              <a:t>	</a:t>
            </a:r>
            <a:r>
              <a:rPr lang="en-US" sz="4000" b="1" dirty="0" smtClean="0"/>
              <a:t>70 O.S. §6-101.16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4000" u="sng" dirty="0" smtClean="0"/>
              <a:t>Leader Characteristics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Organizational and school management skills,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instructional leadership,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professional growth and responsibility,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interpersonal skills,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leadership skills, and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stakeholder perceptions. </a:t>
            </a:r>
          </a:p>
          <a:p>
            <a:pPr marL="109728"/>
            <a:r>
              <a:rPr lang="en-US" sz="4000" dirty="0" smtClean="0"/>
              <a:t>	</a:t>
            </a:r>
            <a:r>
              <a:rPr lang="en-US" sz="4000" b="1" dirty="0" smtClean="0"/>
              <a:t>70 O.S. §6-101.16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 marL="68580">
              <a:buFont typeface="Wingdings" pitchFamily="2" charset="2"/>
              <a:buChar char="Ø"/>
            </a:pPr>
            <a:r>
              <a:rPr lang="en-US" sz="3200" b="1" dirty="0" smtClean="0"/>
              <a:t>Teacher Frameworks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Tulsa TLE  Observation and Evaluation System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Marzano Causal Teacher Evaluation Model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Danielson’s Framework for Teaching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 marL="68580">
              <a:buFont typeface="Wingdings" pitchFamily="2" charset="2"/>
              <a:buChar char="Ø"/>
            </a:pPr>
            <a:r>
              <a:rPr lang="en-US" sz="3200" b="1" dirty="0" smtClean="0"/>
              <a:t>Leader Framework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McREL Principal Evaluation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Reeves’ Leadership Performance Matrix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5486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Quantitative</a:t>
            </a:r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Components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TLE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50% of ratings based on quantitative components</a:t>
            </a:r>
          </a:p>
          <a:p>
            <a:pPr lvl="2"/>
            <a:r>
              <a:rPr lang="en-US" sz="3200" dirty="0" smtClean="0"/>
              <a:t>35% student academic growth using multiple years of standardized test data</a:t>
            </a:r>
          </a:p>
          <a:p>
            <a:pPr lvl="2"/>
            <a:r>
              <a:rPr lang="en-US" sz="3200" dirty="0" smtClean="0"/>
              <a:t>15% based on other academic measurements</a:t>
            </a:r>
          </a:p>
          <a:p>
            <a:pPr marL="630936" lvl="2" indent="0">
              <a:buNone/>
            </a:pPr>
            <a:r>
              <a:rPr lang="en-US" sz="3200" dirty="0" smtClean="0"/>
              <a:t>	</a:t>
            </a:r>
            <a:r>
              <a:rPr lang="en-US" sz="3200" b="1" dirty="0" smtClean="0"/>
              <a:t>70 O.S. §6-101.16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State Board voted to use a Value Added Model to measure student academic growth for teachers and leaders in grades and subjects for which multiple years of standardized test data exist.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Teachers in grades and subjects for which there is no state-mandated testing measure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solidFill>
                  <a:schemeClr val="bg1"/>
                </a:solidFill>
              </a:rPr>
              <a:t>An assessment using objective measures of teacher effectiveness including student performance on unit or end-of-year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Teachers in grades and subjects for which there is no state-mandated testing measure</a:t>
            </a:r>
          </a:p>
          <a:p>
            <a:pPr lvl="1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dirty="0" smtClean="0">
                <a:solidFill>
                  <a:schemeClr val="bg1"/>
                </a:solidFill>
              </a:rPr>
              <a:t>Emphasis shall be placed on the observed qualitative assessment as well as contribution to the overall school academic growth. </a:t>
            </a:r>
          </a:p>
          <a:p>
            <a:pPr lvl="2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70 O.S. § 6-101.16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5486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Quantitative </a:t>
            </a:r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Components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TLE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3200400" y="2133600"/>
            <a:ext cx="2895600" cy="838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600" dirty="0" smtClean="0">
                <a:solidFill>
                  <a:srgbClr val="FF0000"/>
                </a:solidFill>
              </a:rPr>
              <a:t>WHAT?</a:t>
            </a:r>
            <a:r>
              <a:rPr lang="en-US" sz="2600" dirty="0" smtClean="0"/>
              <a:t>– What is TLE?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3124200" y="3429000"/>
            <a:ext cx="3429000" cy="1219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WHERE?</a:t>
            </a:r>
            <a:r>
              <a:rPr lang="en-US" sz="2400" dirty="0" smtClean="0"/>
              <a:t>- Where is Oklahoma in the TLE Process?</a:t>
            </a:r>
          </a:p>
          <a:p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762000" y="1828800"/>
            <a:ext cx="1981200" cy="12192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895600" y="5029200"/>
            <a:ext cx="3657600" cy="8382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HOW?</a:t>
            </a:r>
            <a:r>
              <a:rPr lang="en-US" sz="2400" dirty="0" smtClean="0"/>
              <a:t>-How do each of the three teacher evaluation frameworks fit with Great Expectations?</a:t>
            </a:r>
          </a:p>
          <a:p>
            <a:endParaRPr lang="en-US" sz="3000" dirty="0"/>
          </a:p>
        </p:txBody>
      </p:sp>
      <p:sp>
        <p:nvSpPr>
          <p:cNvPr id="25" name="Trapezoid 24"/>
          <p:cNvSpPr/>
          <p:nvPr/>
        </p:nvSpPr>
        <p:spPr>
          <a:xfrm>
            <a:off x="533400" y="3429000"/>
            <a:ext cx="2286000" cy="121995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WHERE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381000" y="4953000"/>
            <a:ext cx="2590800" cy="12192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HOW?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Academic Measures (15%)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State Board voted to conduct further study of best practices to develop a list of appropriate measures for Oklahoma.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3810000" y="2057400"/>
            <a:ext cx="4572000" cy="2057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7600" dirty="0" smtClean="0">
                <a:solidFill>
                  <a:srgbClr val="FF0000"/>
                </a:solidFill>
              </a:rPr>
              <a:t>WHERE?</a:t>
            </a:r>
            <a:r>
              <a:rPr lang="en-US" sz="7600" dirty="0" smtClean="0"/>
              <a:t>- Where is Oklahoma in the TLE Process?</a:t>
            </a:r>
          </a:p>
          <a:p>
            <a:endParaRPr lang="en-US" dirty="0"/>
          </a:p>
        </p:txBody>
      </p:sp>
      <p:sp>
        <p:nvSpPr>
          <p:cNvPr id="25" name="Trapezoid 24"/>
          <p:cNvSpPr/>
          <p:nvPr/>
        </p:nvSpPr>
        <p:spPr>
          <a:xfrm>
            <a:off x="533400" y="1905000"/>
            <a:ext cx="3048000" cy="3962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WHERE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Progress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Oklahoma districts are to notify the State Department of the district’s teacher and leader framework selections by April 16, 2012.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Training on each teacher and leader framework will begin in late spring and continue throughout the summer.</a:t>
            </a:r>
          </a:p>
          <a:p>
            <a:endParaRPr lang="en-US" sz="3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Progress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2012-2013 school year will be the Qualitative TLE Pilot Year.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Currently, the Oklahoma TLE Commission is reviewing a variety of Value-Added Models to determine which Model best fits Oklahoma.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810000" y="2209800"/>
            <a:ext cx="4572000" cy="1447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</a:rPr>
              <a:t>HOW ?</a:t>
            </a:r>
            <a:r>
              <a:rPr lang="en-US" sz="4000" dirty="0" smtClean="0">
                <a:solidFill>
                  <a:schemeClr val="bg1"/>
                </a:solidFill>
              </a:rPr>
              <a:t>-</a:t>
            </a:r>
            <a:r>
              <a:rPr lang="en-US" sz="4000" dirty="0" smtClean="0"/>
              <a:t>How do each of the three teacher evaluation models fit with Great Expectations?</a:t>
            </a:r>
          </a:p>
          <a:p>
            <a:endParaRPr lang="en-US" sz="4000" dirty="0"/>
          </a:p>
        </p:txBody>
      </p:sp>
      <p:sp>
        <p:nvSpPr>
          <p:cNvPr id="31" name="Trapezoid 30"/>
          <p:cNvSpPr/>
          <p:nvPr/>
        </p:nvSpPr>
        <p:spPr>
          <a:xfrm>
            <a:off x="381000" y="1600200"/>
            <a:ext cx="3124200" cy="40386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HOW?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TLE fit with GE?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3058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733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276600"/>
            <a:ext cx="23622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Great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Expectations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4077163"/>
          </a:xfrm>
        </p:spPr>
        <p:txBody>
          <a:bodyPr/>
          <a:lstStyle/>
          <a:p>
            <a:r>
              <a:rPr lang="en-US" dirty="0" smtClean="0"/>
              <a:t>Practice #1: The teacher models desired behaviors and attitudes such as those set forth in the Life Principals and the 8 Expectations for Living.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arrives early to prepare classroom atmosphere and lessons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Organizing Physical Space (2e)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pleasing, inviting atmosphere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Effective use of physical 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Danielson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arrives early to prepare classroom atmosphere and lessons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Planning and Preparing for Use of Resources and Technology (Domain 2)</a:t>
            </a:r>
          </a:p>
          <a:p>
            <a:r>
              <a:rPr lang="en-US" sz="3200" dirty="0" smtClean="0">
                <a:solidFill>
                  <a:srgbClr val="00CC00"/>
                </a:solidFill>
              </a:rPr>
              <a:t>The teacher identifies the available traditional resources for upcoming lessons. </a:t>
            </a:r>
            <a:endParaRPr lang="en-US" sz="3200" dirty="0">
              <a:solidFill>
                <a:srgbClr val="00CC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524000"/>
            <a:ext cx="4040188" cy="304801"/>
          </a:xfrm>
        </p:spPr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Marzano 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arrives early to prepare classroom atmosphere and lessons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Teacher plans for delivery of the lesson repetitive to the short-term and long-term objectives (Domain 1)</a:t>
            </a:r>
          </a:p>
          <a:p>
            <a:r>
              <a:rPr lang="en-US" sz="3200" dirty="0" smtClean="0">
                <a:solidFill>
                  <a:srgbClr val="00CCFF"/>
                </a:solidFill>
              </a:rPr>
              <a:t>Materials and equipment are ready at the start of the lesson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CCFF"/>
                </a:solidFill>
              </a:rPr>
              <a:t>Tulsa</a:t>
            </a:r>
            <a:r>
              <a:rPr lang="en-US" dirty="0" smtClean="0">
                <a:solidFill>
                  <a:srgbClr val="00CCFF"/>
                </a:solidFill>
              </a:rPr>
              <a:t>	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4038600" y="2133600"/>
            <a:ext cx="4724400" cy="2057400"/>
          </a:xfrm>
        </p:spPr>
        <p:txBody>
          <a:bodyPr>
            <a:normAutofit lnSpcReduction="10000"/>
          </a:bodyPr>
          <a:lstStyle/>
          <a:p>
            <a:pPr lvl="0"/>
            <a:endParaRPr lang="en-US" sz="4400" dirty="0" smtClean="0"/>
          </a:p>
          <a:p>
            <a:pPr lvl="0"/>
            <a:r>
              <a:rPr lang="en-US" sz="4400" dirty="0" smtClean="0">
                <a:solidFill>
                  <a:srgbClr val="FF0000"/>
                </a:solidFill>
              </a:rPr>
              <a:t>WHAT?</a:t>
            </a:r>
            <a:r>
              <a:rPr lang="en-US" sz="4400" dirty="0" smtClean="0"/>
              <a:t>– What is TLE?</a:t>
            </a:r>
          </a:p>
          <a:p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762000" y="1828800"/>
            <a:ext cx="2971800" cy="3581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4077163"/>
          </a:xfrm>
        </p:spPr>
        <p:txBody>
          <a:bodyPr/>
          <a:lstStyle/>
          <a:p>
            <a:r>
              <a:rPr lang="en-US" dirty="0" smtClean="0"/>
              <a:t>Practice # 5: Critical thinking skills are taught.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accommodates different learning styles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Demonstrating Flexibility and Responsiveness (3e)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Incorporation of student interests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Seek alternate approaches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Danielson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accommodates different learning styles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Managing Response Rates</a:t>
            </a:r>
          </a:p>
          <a:p>
            <a:r>
              <a:rPr lang="en-US" sz="3200" dirty="0" smtClean="0">
                <a:solidFill>
                  <a:srgbClr val="00CC00"/>
                </a:solidFill>
              </a:rPr>
              <a:t>Teacher uses wait time</a:t>
            </a:r>
          </a:p>
          <a:p>
            <a:r>
              <a:rPr lang="en-US" sz="3200" dirty="0" smtClean="0">
                <a:solidFill>
                  <a:srgbClr val="00CC00"/>
                </a:solidFill>
              </a:rPr>
              <a:t>Students can describe their thinking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Marzano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Teacher accommodates different learning styles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Teacher teaches the objectives through a variety of methods</a:t>
            </a:r>
          </a:p>
          <a:p>
            <a:r>
              <a:rPr lang="en-US" sz="3200" dirty="0" smtClean="0">
                <a:solidFill>
                  <a:srgbClr val="00CCFF"/>
                </a:solidFill>
              </a:rPr>
              <a:t>Utilizes the knowledge of student skills and interests to determine appropriate activities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Tulsa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4077163"/>
          </a:xfrm>
        </p:spPr>
        <p:txBody>
          <a:bodyPr/>
          <a:lstStyle/>
          <a:p>
            <a:r>
              <a:rPr lang="en-US" dirty="0" smtClean="0"/>
              <a:t>Practice # 11: Word identification skills are used as a foundation for expanding the use of the English language.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provides the decoding skills needed for students to read and comprehend rich vocabulary drawn from wisdom literature.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Knowledge of Content and Pedagogy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Lessons and unit plans reflect important concepts </a:t>
            </a:r>
          </a:p>
          <a:p>
            <a:pPr lvl="1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Danielson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provides the decoding skills needed for students to read and comprehend rich vocabulary drawn from wisdom literature.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Identifying Critical Information (1CS1)</a:t>
            </a:r>
          </a:p>
          <a:p>
            <a:r>
              <a:rPr lang="en-US" sz="3200" dirty="0" smtClean="0">
                <a:solidFill>
                  <a:srgbClr val="00CC00"/>
                </a:solidFill>
              </a:rPr>
              <a:t>Teacher begins lesson by explaining why the content is important</a:t>
            </a:r>
          </a:p>
          <a:p>
            <a:pPr lvl="1">
              <a:buNone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Marzano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provides the decoding skills needed for students to read and comprehend rich vocabulary drawn from wisdom literature.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Teacher teaches the objectives through a variety of methods.</a:t>
            </a:r>
          </a:p>
          <a:p>
            <a:r>
              <a:rPr lang="en-US" sz="3200" dirty="0" smtClean="0">
                <a:solidFill>
                  <a:srgbClr val="00CCFF"/>
                </a:solidFill>
              </a:rPr>
              <a:t>Teacher uses differentiated tasks to teach the objectives that are research-based.</a:t>
            </a:r>
          </a:p>
          <a:p>
            <a:pPr lvl="1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Tulsa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4077163"/>
          </a:xfrm>
        </p:spPr>
        <p:txBody>
          <a:bodyPr/>
          <a:lstStyle/>
          <a:p>
            <a:r>
              <a:rPr lang="en-US" dirty="0" smtClean="0"/>
              <a:t>Practice # 14: All students experience success. The teacher guarantees it by comparing students to their own past performance, not the performance of others.  Students are showcased and past failures are disregarded.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encourages and affirms students throughout the learning process.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Establishing a Culture for Learning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High expectations, supported through both verbal and nonverbal behaviors.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Danielson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39763"/>
          </a:xfrm>
        </p:spPr>
        <p:txBody>
          <a:bodyPr/>
          <a:lstStyle/>
          <a:p>
            <a:r>
              <a:rPr lang="en-US" dirty="0" smtClean="0"/>
              <a:t>Oklahoma Teacher and Leader Evaluation System (TLE)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During the 2010 Regular Session, the Oklahoma Legislature passed SB 2033.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The Legislature mandated some elements of the TLE and required that the Oklahoma State Board of Education adopt additional guidelines of the TLE by December 15, 2011.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By the 2013-2014 school year, each school district in the State must adopt a teacher and </a:t>
            </a:r>
          </a:p>
          <a:p>
            <a:r>
              <a:rPr lang="en-US" sz="2800" dirty="0" smtClean="0"/>
              <a:t>principal evaluation policy based on the </a:t>
            </a:r>
          </a:p>
          <a:p>
            <a:r>
              <a:rPr lang="en-US" sz="2800" dirty="0" smtClean="0"/>
              <a:t>statewide TLE System.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encourages and affirms students throughout the learning process.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Establishing a Culture for Learning (2a)</a:t>
            </a:r>
          </a:p>
          <a:p>
            <a:r>
              <a:rPr lang="en-US" sz="3200" dirty="0" smtClean="0">
                <a:solidFill>
                  <a:srgbClr val="00CC00"/>
                </a:solidFill>
              </a:rPr>
              <a:t>High expectations, supported through both verbal and nonverbal behaviors.</a:t>
            </a:r>
          </a:p>
          <a:p>
            <a:pPr lvl="1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Marzano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Great Expectations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68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 encourages and affirms students throughout the learning process.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Use of common/varied assessments, tracking of student progress, use of data from various assessment, etc.</a:t>
            </a:r>
          </a:p>
          <a:p>
            <a:pPr lvl="1"/>
            <a:r>
              <a:rPr lang="en-US" sz="3200" dirty="0" smtClean="0">
                <a:solidFill>
                  <a:srgbClr val="00CCFF"/>
                </a:solidFill>
              </a:rPr>
              <a:t>Teacher informs student and parent of student progress</a:t>
            </a:r>
          </a:p>
          <a:p>
            <a:pPr lvl="1">
              <a:buNone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Tulsa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>
              <a:buNone/>
            </a:pPr>
            <a:r>
              <a:rPr lang="en-US" sz="3200" dirty="0" smtClean="0"/>
              <a:t>Visit the Oklahoma State Department’s website at</a:t>
            </a:r>
          </a:p>
          <a:p>
            <a:pPr marL="6858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http://sde.ok.gov/Teacher/Commission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marL="68580">
              <a:buFont typeface="Wingdings" pitchFamily="2" charset="2"/>
              <a:buChar char="Ø"/>
            </a:pPr>
            <a:r>
              <a:rPr lang="en-US" sz="3200" dirty="0" smtClean="0"/>
              <a:t>Or contact:</a:t>
            </a:r>
          </a:p>
          <a:p>
            <a:pPr marL="365760" lvl="1" indent="0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/>
              <a:t>Alicia Currin-Moore</a:t>
            </a:r>
          </a:p>
          <a:p>
            <a:pPr marL="365760" lvl="1" indent="0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/>
              <a:t>405.522.0282</a:t>
            </a:r>
          </a:p>
          <a:p>
            <a:pPr marL="365760" lvl="1" indent="0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hlinkClick r:id="rId4"/>
              </a:rPr>
              <a:t>Alicia.Currin-Moore@sde.ok.gov</a:t>
            </a:r>
            <a:endParaRPr lang="en-US" sz="3200" dirty="0" smtClean="0"/>
          </a:p>
          <a:p>
            <a:pPr marL="365760" lvl="1" indent="0">
              <a:buClr>
                <a:srgbClr val="FF0000"/>
              </a:buClr>
              <a:buFont typeface="Wingdings 2" pitchFamily="18" charset="2"/>
              <a:buChar char=""/>
            </a:pPr>
            <a:r>
              <a:rPr lang="en-US" sz="3200" dirty="0" smtClean="0">
                <a:hlinkClick r:id="rId5"/>
              </a:rPr>
              <a:t>OklahomaTLE@sde.ok.gov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TLE will have a five-tier rating system.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Superior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Highly effective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Effective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Needs improvement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Ineffective</a:t>
            </a:r>
          </a:p>
          <a:p>
            <a:pPr marL="393192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3000" b="1" dirty="0" smtClean="0"/>
              <a:t>70 O.S. § 6-101.16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TLE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50% Qualitative Component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50% Quantitative Component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/>
              <a:t>35% Student Achievement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/>
              <a:t>15% Other Academic Measures 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5486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Qualitative</a:t>
            </a:r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Components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TLE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50% of the evaluation ratings based on rigorous and fair qualitative components</a:t>
            </a:r>
          </a:p>
          <a:p>
            <a:pPr marL="109728"/>
            <a:r>
              <a:rPr lang="en-US" sz="4000" dirty="0" smtClean="0"/>
              <a:t>	</a:t>
            </a:r>
            <a:r>
              <a:rPr lang="en-US" sz="4000" b="1" dirty="0" smtClean="0"/>
              <a:t>70 O.S. §6-101.16 </a:t>
            </a:r>
          </a:p>
          <a:p>
            <a:pPr marL="109728"/>
            <a:endParaRPr lang="en-US" sz="4000" dirty="0" smtClean="0"/>
          </a:p>
          <a:p>
            <a:pPr marL="393192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066800"/>
            <a:ext cx="8077200" cy="4876800"/>
          </a:xfrm>
        </p:spPr>
        <p:txBody>
          <a:bodyPr>
            <a:normAutofit/>
          </a:bodyPr>
          <a:lstStyle/>
          <a:p>
            <a:pPr marL="109728"/>
            <a:r>
              <a:rPr lang="en-US" sz="4000" dirty="0" smtClean="0"/>
              <a:t>Qualitative assessment must be evidence-based and include observable and measureable characteristics that are correlated to student performance.</a:t>
            </a:r>
          </a:p>
          <a:p>
            <a:pPr marL="109728"/>
            <a:r>
              <a:rPr lang="en-US" sz="4000" dirty="0" smtClean="0"/>
              <a:t>	</a:t>
            </a:r>
            <a:r>
              <a:rPr lang="en-US" sz="4000" b="1" dirty="0" smtClean="0"/>
              <a:t>70 O.S. §6-101.16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piece_of_the_puzzl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</Template>
  <TotalTime>661</TotalTime>
  <Words>1161</Words>
  <Application>Microsoft Office PowerPoint</Application>
  <PresentationFormat>On-screen Show (4:3)</PresentationFormat>
  <Paragraphs>238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Segoe UI</vt:lpstr>
      <vt:lpstr>Perpetua</vt:lpstr>
      <vt:lpstr>Wingdings</vt:lpstr>
      <vt:lpstr>Wingdings 2</vt:lpstr>
      <vt:lpstr>PM_piece_of_the_puzzle</vt:lpstr>
      <vt:lpstr>Oklahoma’s Teacher  and Leader Evaluation  System and Great  Expectations: Putting the Pieces  Together   </vt:lpstr>
      <vt:lpstr>Overview </vt:lpstr>
      <vt:lpstr>Overview </vt:lpstr>
      <vt:lpstr>Oklahoma Teacher and Leader Evaluation System (TLE)</vt:lpstr>
      <vt:lpstr>The TLE will have a five-tier rating system.</vt:lpstr>
      <vt:lpstr>Oklahoma TLE Components</vt:lpstr>
      <vt:lpstr>Oklahoma’s TLE System</vt:lpstr>
      <vt:lpstr>Qualitative Components</vt:lpstr>
      <vt:lpstr>Qualitative Components</vt:lpstr>
      <vt:lpstr>Qualitative Components</vt:lpstr>
      <vt:lpstr>Qualitative Components</vt:lpstr>
      <vt:lpstr>Qualitative Components</vt:lpstr>
      <vt:lpstr>Qualitative Components</vt:lpstr>
      <vt:lpstr>Oklahoma’s TLE System</vt:lpstr>
      <vt:lpstr>Quantitative Components</vt:lpstr>
      <vt:lpstr>Quantitative Components</vt:lpstr>
      <vt:lpstr>Quantitative Components</vt:lpstr>
      <vt:lpstr>Quantitative Components</vt:lpstr>
      <vt:lpstr>Oklahoma’s TLE System</vt:lpstr>
      <vt:lpstr>Quantitative Components</vt:lpstr>
      <vt:lpstr> </vt:lpstr>
      <vt:lpstr>Oklahoma’s Progress </vt:lpstr>
      <vt:lpstr>Oklahoma’s Progress </vt:lpstr>
      <vt:lpstr>Slide 24</vt:lpstr>
      <vt:lpstr>How does TLE fit with GE? </vt:lpstr>
      <vt:lpstr>Practice #1: The teacher models desired behaviors and attitudes such as those set forth in the Life Principals and the 8 Expectations for Living.</vt:lpstr>
      <vt:lpstr>Slide 27</vt:lpstr>
      <vt:lpstr>Slide 28</vt:lpstr>
      <vt:lpstr>Slide 29</vt:lpstr>
      <vt:lpstr>Practice # 5: Critical thinking skills are taught.</vt:lpstr>
      <vt:lpstr>Slide 31</vt:lpstr>
      <vt:lpstr>Slide 32</vt:lpstr>
      <vt:lpstr>Slide 33</vt:lpstr>
      <vt:lpstr>Practice # 11: Word identification skills are used as a foundation for expanding the use of the English language.</vt:lpstr>
      <vt:lpstr>Slide 35</vt:lpstr>
      <vt:lpstr>Slide 36</vt:lpstr>
      <vt:lpstr>Slide 37</vt:lpstr>
      <vt:lpstr>Practice # 14: All students experience success. The teacher guarantees it by comparing students to their own past performance, not the performance of others.  Students are showcased and past failures are disregarded.</vt:lpstr>
      <vt:lpstr>Slide 39</vt:lpstr>
      <vt:lpstr>Slide 40</vt:lpstr>
      <vt:lpstr>Slide 41</vt:lpstr>
      <vt:lpstr>QUESTIONS????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Oklahoma’s Teacher  and Leader Evaluation  System and Great  Expectations: Putting the  Pieces Together</dc:title>
  <dc:creator>alicia</dc:creator>
  <cp:lastModifiedBy>admin</cp:lastModifiedBy>
  <cp:revision>13</cp:revision>
  <dcterms:created xsi:type="dcterms:W3CDTF">2012-04-21T02:37:06Z</dcterms:created>
  <dcterms:modified xsi:type="dcterms:W3CDTF">2012-04-21T19:32:12Z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